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9" r:id="rId4"/>
    <p:sldId id="258" r:id="rId5"/>
    <p:sldId id="261" r:id="rId6"/>
    <p:sldId id="265" r:id="rId7"/>
    <p:sldId id="262" r:id="rId8"/>
    <p:sldId id="269" r:id="rId9"/>
    <p:sldId id="279" r:id="rId10"/>
    <p:sldId id="270" r:id="rId11"/>
    <p:sldId id="275" r:id="rId12"/>
    <p:sldId id="271" r:id="rId13"/>
    <p:sldId id="264" r:id="rId14"/>
    <p:sldId id="267" r:id="rId15"/>
    <p:sldId id="268" r:id="rId16"/>
    <p:sldId id="272" r:id="rId17"/>
    <p:sldId id="273" r:id="rId18"/>
    <p:sldId id="274" r:id="rId19"/>
    <p:sldId id="276" r:id="rId20"/>
    <p:sldId id="278" r:id="rId21"/>
    <p:sldId id="277" r:id="rId22"/>
  </p:sld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B183"/>
    <a:srgbClr val="F26E20"/>
    <a:srgbClr val="73C0FF"/>
    <a:srgbClr val="005A8D"/>
    <a:srgbClr val="FFF0E8"/>
    <a:srgbClr val="3AA5FB"/>
    <a:srgbClr val="E4EDF5"/>
    <a:srgbClr val="EDF6FA"/>
    <a:srgbClr val="B8B8CF"/>
    <a:srgbClr val="F0F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1A75E3-646E-47D8-B243-D223F18BB900}" v="175" dt="2026-05-06T00:06:27.078"/>
    <p1510:client id="{1547A988-708E-C0AC-39A8-2D8C08EF46E0}" v="15" dt="2026-05-06T15:32:52.152"/>
    <p1510:client id="{62B5B8D9-44FC-B4D4-E944-40CFE99E80A3}" v="46" dt="2026-05-05T20:44:11.127"/>
    <p1510:client id="{8C9BEB0D-5598-308B-EBDB-AF351A5DBC83}" v="338" dt="2026-05-07T17:35:17.735"/>
    <p1510:client id="{BF5B52F6-594B-2F6A-7CA2-7025D166352B}" v="356" dt="2026-05-05T21:55:14.583"/>
    <p1510:client id="{E1368629-B35F-598A-1F16-74B8B77C886C}" v="2241" dt="2026-05-06T01:37:14.243"/>
    <p1510:client id="{FA9AF86A-4406-3590-A00B-94146D5329C9}" v="4" dt="2026-05-06T00:16:53.8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1" d="100"/>
          <a:sy n="81" d="100"/>
        </p:scale>
        <p:origin x="725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9590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F1C1BF-B120-DB4E-3E0D-0D6D251686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FE4601C-3A3F-85B7-7F89-6BC5915E7EE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A3BEDB4-A824-E320-67A0-8C8B084865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D07162-A335-01E9-7AF0-17FDD9364B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380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1" descr="/home/claude/ge_cl_white_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472" y="201168"/>
            <a:ext cx="2377440" cy="329184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365760" y="237744"/>
            <a:ext cx="11457432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100" b="1" kern="0" spc="50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NWCCF 2026</a:t>
            </a:r>
            <a:endParaRPr lang="en-US" sz="1100"/>
          </a:p>
        </p:txBody>
      </p:sp>
      <p:sp>
        <p:nvSpPr>
          <p:cNvPr id="5" name="Text 1"/>
          <p:cNvSpPr/>
          <p:nvPr/>
        </p:nvSpPr>
        <p:spPr>
          <a:xfrm>
            <a:off x="475488" y="914400"/>
            <a:ext cx="11274552" cy="1371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8000" b="1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Breaking Silos</a:t>
            </a:r>
            <a:endParaRPr lang="en-US" sz="8000"/>
          </a:p>
        </p:txBody>
      </p:sp>
      <p:sp>
        <p:nvSpPr>
          <p:cNvPr id="6" name="Text 2"/>
          <p:cNvSpPr/>
          <p:nvPr/>
        </p:nvSpPr>
        <p:spPr>
          <a:xfrm>
            <a:off x="475488" y="2212848"/>
            <a:ext cx="5486400" cy="11887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ctr"/>
          <a:lstStyle/>
          <a:p>
            <a:pPr marL="0" indent="0">
              <a:buNone/>
            </a:pPr>
            <a:r>
              <a:rPr lang="en-US" sz="8000" b="1">
                <a:solidFill>
                  <a:srgbClr val="3AA5FB"/>
                </a:solidFill>
                <a:latin typeface="Trebuchet MS"/>
                <a:ea typeface="Trebuchet MS" pitchFamily="34" charset="-122"/>
                <a:cs typeface="Trebuchet MS" pitchFamily="34" charset="-120"/>
              </a:rPr>
              <a:t>Part 2</a:t>
            </a:r>
            <a:endParaRPr lang="en-US" sz="8000">
              <a:solidFill>
                <a:srgbClr val="3AA5FB"/>
              </a:solidFill>
              <a:latin typeface="Trebuchet MS"/>
              <a:ea typeface="Calibri"/>
              <a:cs typeface="Calibri"/>
            </a:endParaRPr>
          </a:p>
        </p:txBody>
      </p:sp>
      <p:sp>
        <p:nvSpPr>
          <p:cNvPr id="7" name="Shape 3"/>
          <p:cNvSpPr/>
          <p:nvPr/>
        </p:nvSpPr>
        <p:spPr>
          <a:xfrm>
            <a:off x="475488" y="3604859"/>
            <a:ext cx="3474720" cy="17547"/>
          </a:xfrm>
          <a:prstGeom prst="rect">
            <a:avLst/>
          </a:prstGeom>
          <a:solidFill>
            <a:srgbClr val="F0FAFF"/>
          </a:solidFill>
          <a:ln w="12700">
            <a:noFill/>
            <a:prstDash val="solid"/>
          </a:ln>
        </p:spPr>
        <p:txBody>
          <a:bodyPr/>
          <a:lstStyle/>
          <a:p>
            <a:endParaRPr lang="en-CA"/>
          </a:p>
        </p:txBody>
      </p:sp>
      <p:sp>
        <p:nvSpPr>
          <p:cNvPr id="8" name="Text 4"/>
          <p:cNvSpPr/>
          <p:nvPr/>
        </p:nvSpPr>
        <p:spPr>
          <a:xfrm>
            <a:off x="475488" y="3767328"/>
            <a:ext cx="9144000" cy="594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600" i="1">
                <a:solidFill>
                  <a:srgbClr val="D8D0E8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One Voice in a Louder World</a:t>
            </a:r>
            <a:endParaRPr lang="en-US" sz="2600"/>
          </a:p>
        </p:txBody>
      </p:sp>
      <p:sp>
        <p:nvSpPr>
          <p:cNvPr id="9" name="Text 5"/>
          <p:cNvSpPr/>
          <p:nvPr/>
        </p:nvSpPr>
        <p:spPr>
          <a:xfrm>
            <a:off x="475488" y="4498848"/>
            <a:ext cx="9144000" cy="41148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marL="0" indent="0">
              <a:buNone/>
            </a:pPr>
            <a:r>
              <a:rPr lang="en-US" sz="1600">
                <a:solidFill>
                  <a:srgbClr val="D8D0E8"/>
                </a:solidFill>
              </a:rPr>
              <a:t>Michael Katz  ·  Ami Jacobson  ·  Great Exposure / CampusLogin</a:t>
            </a:r>
            <a:endParaRPr lang="en-US" sz="16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08C2862-F3F7-3A75-BD59-8B557A4154DC}"/>
              </a:ext>
            </a:extLst>
          </p:cNvPr>
          <p:cNvSpPr/>
          <p:nvPr/>
        </p:nvSpPr>
        <p:spPr>
          <a:xfrm>
            <a:off x="0" y="-1"/>
            <a:ext cx="12191999" cy="585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14"/>
          <p:cNvSpPr/>
          <p:nvPr/>
        </p:nvSpPr>
        <p:spPr>
          <a:xfrm>
            <a:off x="429768" y="6027371"/>
            <a:ext cx="11274552" cy="70718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marL="0" indent="0" algn="ctr">
              <a:buNone/>
            </a:pPr>
            <a:r>
              <a:rPr lang="en-US" sz="2000" b="1" i="1" dirty="0">
                <a:solidFill>
                  <a:srgbClr val="FFFFFF"/>
                </a:solidFill>
              </a:rPr>
              <a:t>If it's not written and shared, it doesn't scale</a:t>
            </a:r>
            <a:endParaRPr lang="en-US" sz="2000" dirty="0"/>
          </a:p>
        </p:txBody>
      </p:sp>
      <p:pic>
        <p:nvPicPr>
          <p:cNvPr id="20" name="Image 1" descr="/home/claude/ge_cl_white_logo.png">
            <a:extLst>
              <a:ext uri="{FF2B5EF4-FFF2-40B4-BE49-F238E27FC236}">
                <a16:creationId xmlns:a16="http://schemas.microsoft.com/office/drawing/2014/main" id="{E2B94F90-B206-7AC4-BB04-1D495B6EF9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472" y="201168"/>
            <a:ext cx="2377440" cy="329184"/>
          </a:xfrm>
          <a:prstGeom prst="rect">
            <a:avLst/>
          </a:prstGeom>
        </p:spPr>
      </p:pic>
      <p:sp>
        <p:nvSpPr>
          <p:cNvPr id="22" name="Text 0">
            <a:extLst>
              <a:ext uri="{FF2B5EF4-FFF2-40B4-BE49-F238E27FC236}">
                <a16:creationId xmlns:a16="http://schemas.microsoft.com/office/drawing/2014/main" id="{0AAB5A7D-46DE-E0E7-C43F-31E5F61E7F27}"/>
              </a:ext>
            </a:extLst>
          </p:cNvPr>
          <p:cNvSpPr/>
          <p:nvPr/>
        </p:nvSpPr>
        <p:spPr>
          <a:xfrm>
            <a:off x="365760" y="237744"/>
            <a:ext cx="11457432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100" b="1" kern="0" spc="50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NWCCF 2026</a:t>
            </a:r>
            <a:endParaRPr lang="en-US" sz="110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4E0C1CD-9B1F-9415-02E0-FB50F161488B}"/>
              </a:ext>
            </a:extLst>
          </p:cNvPr>
          <p:cNvSpPr/>
          <p:nvPr/>
        </p:nvSpPr>
        <p:spPr>
          <a:xfrm>
            <a:off x="0" y="-1"/>
            <a:ext cx="12191999" cy="585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1">
            <a:extLst>
              <a:ext uri="{FF2B5EF4-FFF2-40B4-BE49-F238E27FC236}">
                <a16:creationId xmlns:a16="http://schemas.microsoft.com/office/drawing/2014/main" id="{9DD8CC3D-5552-D8D3-7702-3E2A7A978120}"/>
              </a:ext>
            </a:extLst>
          </p:cNvPr>
          <p:cNvSpPr/>
          <p:nvPr/>
        </p:nvSpPr>
        <p:spPr>
          <a:xfrm>
            <a:off x="475488" y="678917"/>
            <a:ext cx="11274552" cy="621792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algn="ctr"/>
            <a:r>
              <a:rPr lang="en-US" sz="2800" b="1">
                <a:solidFill>
                  <a:srgbClr val="FFFFFF"/>
                </a:solidFill>
                <a:latin typeface="Trebuchet MS"/>
                <a:ea typeface="+mn-lt"/>
                <a:cs typeface="+mn-lt"/>
              </a:rPr>
              <a:t>The Common String</a:t>
            </a:r>
            <a:endParaRPr lang="en-US" sz="2800" b="1">
              <a:latin typeface="Trebuchet MS"/>
              <a:ea typeface="Calibri"/>
              <a:cs typeface="Calibri"/>
            </a:endParaRPr>
          </a:p>
        </p:txBody>
      </p:sp>
      <p:sp>
        <p:nvSpPr>
          <p:cNvPr id="21" name="Shape 2">
            <a:extLst>
              <a:ext uri="{FF2B5EF4-FFF2-40B4-BE49-F238E27FC236}">
                <a16:creationId xmlns:a16="http://schemas.microsoft.com/office/drawing/2014/main" id="{4D4A5EAF-9B9B-0D27-C21F-E117440928E5}"/>
              </a:ext>
            </a:extLst>
          </p:cNvPr>
          <p:cNvSpPr/>
          <p:nvPr/>
        </p:nvSpPr>
        <p:spPr>
          <a:xfrm>
            <a:off x="3213919" y="1401441"/>
            <a:ext cx="5760966" cy="19163"/>
          </a:xfrm>
          <a:prstGeom prst="rect">
            <a:avLst/>
          </a:prstGeom>
          <a:solidFill>
            <a:srgbClr val="3AA5FB"/>
          </a:solidFill>
          <a:ln w="12700">
            <a:noFill/>
            <a:prstDash val="solid"/>
          </a:ln>
        </p:spPr>
        <p:txBody>
          <a:bodyPr/>
          <a:lstStyle/>
          <a:p>
            <a:endParaRPr lang="en-CA"/>
          </a:p>
        </p:txBody>
      </p:sp>
      <p:sp>
        <p:nvSpPr>
          <p:cNvPr id="25" name="Shape 3">
            <a:extLst>
              <a:ext uri="{FF2B5EF4-FFF2-40B4-BE49-F238E27FC236}">
                <a16:creationId xmlns:a16="http://schemas.microsoft.com/office/drawing/2014/main" id="{4DB79BE5-60DF-5520-71AF-95035BFBB0E1}"/>
              </a:ext>
            </a:extLst>
          </p:cNvPr>
          <p:cNvSpPr/>
          <p:nvPr/>
        </p:nvSpPr>
        <p:spPr>
          <a:xfrm>
            <a:off x="6325681" y="1771527"/>
            <a:ext cx="5309665" cy="4031227"/>
          </a:xfrm>
          <a:prstGeom prst="rect">
            <a:avLst/>
          </a:prstGeom>
          <a:solidFill>
            <a:srgbClr val="FFFFFF"/>
          </a:solidFill>
          <a:ln w="12700">
            <a:solidFill>
              <a:srgbClr val="3AA5FB"/>
            </a:solidFill>
            <a:prstDash val="solid"/>
          </a:ln>
        </p:spPr>
        <p:txBody>
          <a:bodyPr/>
          <a:lstStyle/>
          <a:p>
            <a:endParaRPr lang="en-CA"/>
          </a:p>
        </p:txBody>
      </p:sp>
      <p:sp>
        <p:nvSpPr>
          <p:cNvPr id="27" name="Text 4">
            <a:extLst>
              <a:ext uri="{FF2B5EF4-FFF2-40B4-BE49-F238E27FC236}">
                <a16:creationId xmlns:a16="http://schemas.microsoft.com/office/drawing/2014/main" id="{C133C13B-C4DA-4FD8-07BD-AB77C2501B07}"/>
              </a:ext>
            </a:extLst>
          </p:cNvPr>
          <p:cNvSpPr/>
          <p:nvPr/>
        </p:nvSpPr>
        <p:spPr>
          <a:xfrm>
            <a:off x="6323987" y="1908687"/>
            <a:ext cx="5361996" cy="55677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algn="ctr"/>
            <a:r>
              <a:rPr lang="en-US" sz="1600" b="1" kern="0" spc="400">
                <a:solidFill>
                  <a:srgbClr val="005A8D"/>
                </a:solidFill>
                <a:ea typeface="+mn-lt"/>
                <a:cs typeface="+mn-lt"/>
              </a:rPr>
              <a:t>WITH IT</a:t>
            </a:r>
            <a:endParaRPr lang="en-US" b="1">
              <a:ea typeface="Calibri"/>
              <a:cs typeface="Calibri"/>
            </a:endParaRPr>
          </a:p>
        </p:txBody>
      </p:sp>
      <p:sp>
        <p:nvSpPr>
          <p:cNvPr id="29" name="Text 5">
            <a:extLst>
              <a:ext uri="{FF2B5EF4-FFF2-40B4-BE49-F238E27FC236}">
                <a16:creationId xmlns:a16="http://schemas.microsoft.com/office/drawing/2014/main" id="{984C7D67-736A-1CF9-7BE1-EC98716CA75E}"/>
              </a:ext>
            </a:extLst>
          </p:cNvPr>
          <p:cNvSpPr/>
          <p:nvPr/>
        </p:nvSpPr>
        <p:spPr>
          <a:xfrm>
            <a:off x="6600001" y="2457327"/>
            <a:ext cx="4663440" cy="658368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r>
              <a:rPr lang="en-US" sz="2000">
                <a:solidFill>
                  <a:srgbClr val="3AA5FB"/>
                </a:solidFill>
              </a:rPr>
              <a:t>→</a:t>
            </a:r>
            <a:r>
              <a:rPr lang="en-US" sz="2000">
                <a:solidFill>
                  <a:srgbClr val="160830"/>
                </a:solidFill>
              </a:rPr>
              <a:t> One</a:t>
            </a:r>
            <a:r>
              <a:rPr lang="en-US" sz="2000">
                <a:solidFill>
                  <a:srgbClr val="160830"/>
                </a:solidFill>
                <a:ea typeface="+mn-lt"/>
                <a:cs typeface="+mn-lt"/>
              </a:rPr>
              <a:t> sentence. Everyone starts from it</a:t>
            </a:r>
            <a:endParaRPr lang="en-US" sz="2000"/>
          </a:p>
        </p:txBody>
      </p:sp>
      <p:sp>
        <p:nvSpPr>
          <p:cNvPr id="31" name="Text 6">
            <a:extLst>
              <a:ext uri="{FF2B5EF4-FFF2-40B4-BE49-F238E27FC236}">
                <a16:creationId xmlns:a16="http://schemas.microsoft.com/office/drawing/2014/main" id="{B087C236-82C2-9B34-49AC-22ED8F4E5C4E}"/>
              </a:ext>
            </a:extLst>
          </p:cNvPr>
          <p:cNvSpPr/>
          <p:nvPr/>
        </p:nvSpPr>
        <p:spPr>
          <a:xfrm>
            <a:off x="6600001" y="3261999"/>
            <a:ext cx="4663440" cy="658368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r>
              <a:rPr lang="en-US" sz="2000">
                <a:solidFill>
                  <a:srgbClr val="3AA5FB"/>
                </a:solidFill>
              </a:rPr>
              <a:t>→</a:t>
            </a:r>
            <a:r>
              <a:rPr lang="en-US" sz="2000">
                <a:solidFill>
                  <a:srgbClr val="160830"/>
                </a:solidFill>
              </a:rPr>
              <a:t>  </a:t>
            </a:r>
            <a:r>
              <a:rPr lang="en-US" sz="2000">
                <a:solidFill>
                  <a:srgbClr val="160830"/>
                </a:solidFill>
                <a:ea typeface="+mn-lt"/>
                <a:cs typeface="+mn-lt"/>
              </a:rPr>
              <a:t>AI scales a consistent voice</a:t>
            </a:r>
            <a:endParaRPr lang="en-US" sz="2000">
              <a:ea typeface="+mn-lt"/>
              <a:cs typeface="+mn-lt"/>
            </a:endParaRPr>
          </a:p>
        </p:txBody>
      </p:sp>
      <p:sp>
        <p:nvSpPr>
          <p:cNvPr id="33" name="Text 7">
            <a:extLst>
              <a:ext uri="{FF2B5EF4-FFF2-40B4-BE49-F238E27FC236}">
                <a16:creationId xmlns:a16="http://schemas.microsoft.com/office/drawing/2014/main" id="{4F1A15DE-6870-698A-49EE-C2B9A2BFC08F}"/>
              </a:ext>
            </a:extLst>
          </p:cNvPr>
          <p:cNvSpPr/>
          <p:nvPr/>
        </p:nvSpPr>
        <p:spPr>
          <a:xfrm>
            <a:off x="6600001" y="4066671"/>
            <a:ext cx="4663440" cy="658368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r>
              <a:rPr lang="en-US" sz="2000">
                <a:solidFill>
                  <a:srgbClr val="3AA5FB"/>
                </a:solidFill>
              </a:rPr>
              <a:t>→</a:t>
            </a:r>
            <a:r>
              <a:rPr lang="en-US" sz="2000">
                <a:solidFill>
                  <a:srgbClr val="160830"/>
                </a:solidFill>
              </a:rPr>
              <a:t>  </a:t>
            </a:r>
            <a:r>
              <a:rPr lang="en-US" sz="2000">
                <a:solidFill>
                  <a:srgbClr val="160830"/>
                </a:solidFill>
                <a:ea typeface="+mn-lt"/>
                <a:cs typeface="+mn-lt"/>
              </a:rPr>
              <a:t>Trust builds across every touchpoint</a:t>
            </a:r>
            <a:endParaRPr lang="en-US" sz="2000"/>
          </a:p>
        </p:txBody>
      </p:sp>
      <p:sp>
        <p:nvSpPr>
          <p:cNvPr id="35" name="Text 8">
            <a:extLst>
              <a:ext uri="{FF2B5EF4-FFF2-40B4-BE49-F238E27FC236}">
                <a16:creationId xmlns:a16="http://schemas.microsoft.com/office/drawing/2014/main" id="{F595AE02-1D96-0D9E-992C-C0BB2436AA19}"/>
              </a:ext>
            </a:extLst>
          </p:cNvPr>
          <p:cNvSpPr/>
          <p:nvPr/>
        </p:nvSpPr>
        <p:spPr>
          <a:xfrm>
            <a:off x="6600001" y="4871343"/>
            <a:ext cx="4663440" cy="658368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r>
              <a:rPr lang="en-US" sz="2000">
                <a:solidFill>
                  <a:srgbClr val="3AA5FB"/>
                </a:solidFill>
              </a:rPr>
              <a:t>→</a:t>
            </a:r>
            <a:r>
              <a:rPr lang="en-US" sz="2000">
                <a:solidFill>
                  <a:srgbClr val="160830"/>
                </a:solidFill>
              </a:rPr>
              <a:t>  </a:t>
            </a:r>
            <a:r>
              <a:rPr lang="en-US" sz="2000">
                <a:solidFill>
                  <a:srgbClr val="160830"/>
                </a:solidFill>
                <a:ea typeface="+mn-lt"/>
                <a:cs typeface="+mn-lt"/>
              </a:rPr>
              <a:t>Student hears one clear story</a:t>
            </a:r>
            <a:endParaRPr lang="en-US" sz="2000"/>
          </a:p>
        </p:txBody>
      </p:sp>
      <p:sp>
        <p:nvSpPr>
          <p:cNvPr id="37" name="Shape 9">
            <a:extLst>
              <a:ext uri="{FF2B5EF4-FFF2-40B4-BE49-F238E27FC236}">
                <a16:creationId xmlns:a16="http://schemas.microsoft.com/office/drawing/2014/main" id="{A4BB4F35-31B6-61E7-38DC-17F850110828}"/>
              </a:ext>
            </a:extLst>
          </p:cNvPr>
          <p:cNvSpPr/>
          <p:nvPr/>
        </p:nvSpPr>
        <p:spPr>
          <a:xfrm>
            <a:off x="556899" y="1771527"/>
            <a:ext cx="5364824" cy="4031227"/>
          </a:xfrm>
          <a:prstGeom prst="rect">
            <a:avLst/>
          </a:prstGeom>
          <a:solidFill>
            <a:srgbClr val="FFFFFF"/>
          </a:solidFill>
          <a:ln w="12700">
            <a:solidFill>
              <a:srgbClr val="F4B183"/>
            </a:solidFill>
            <a:prstDash val="solid"/>
          </a:ln>
        </p:spPr>
        <p:txBody>
          <a:bodyPr/>
          <a:lstStyle/>
          <a:p>
            <a:endParaRPr lang="en-CA"/>
          </a:p>
        </p:txBody>
      </p:sp>
      <p:sp>
        <p:nvSpPr>
          <p:cNvPr id="39" name="Text 10">
            <a:extLst>
              <a:ext uri="{FF2B5EF4-FFF2-40B4-BE49-F238E27FC236}">
                <a16:creationId xmlns:a16="http://schemas.microsoft.com/office/drawing/2014/main" id="{2EE9FEAE-6AA6-99FD-FAC6-51159271ACD9}"/>
              </a:ext>
            </a:extLst>
          </p:cNvPr>
          <p:cNvSpPr/>
          <p:nvPr/>
        </p:nvSpPr>
        <p:spPr>
          <a:xfrm>
            <a:off x="555205" y="1908687"/>
            <a:ext cx="5362654" cy="55677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algn="ctr"/>
            <a:r>
              <a:rPr lang="en-US" sz="1600" b="1" kern="0" spc="400">
                <a:solidFill>
                  <a:srgbClr val="F26E20"/>
                </a:solidFill>
              </a:rPr>
              <a:t>WITHOUT IT</a:t>
            </a:r>
            <a:endParaRPr lang="en-US" sz="1600" b="1" kern="0" spc="400">
              <a:solidFill>
                <a:srgbClr val="F26E20"/>
              </a:solidFill>
              <a:ea typeface="Calibri"/>
              <a:cs typeface="Calibri"/>
            </a:endParaRPr>
          </a:p>
        </p:txBody>
      </p:sp>
      <p:sp>
        <p:nvSpPr>
          <p:cNvPr id="41" name="Text 11">
            <a:extLst>
              <a:ext uri="{FF2B5EF4-FFF2-40B4-BE49-F238E27FC236}">
                <a16:creationId xmlns:a16="http://schemas.microsoft.com/office/drawing/2014/main" id="{AACCF0F3-A491-0FAB-0380-37F0F145F0D1}"/>
              </a:ext>
            </a:extLst>
          </p:cNvPr>
          <p:cNvSpPr/>
          <p:nvPr/>
        </p:nvSpPr>
        <p:spPr>
          <a:xfrm>
            <a:off x="874235" y="2457327"/>
            <a:ext cx="4663440" cy="658368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r>
              <a:rPr lang="en-US" sz="2000">
                <a:solidFill>
                  <a:schemeClr val="accent2">
                    <a:lumMod val="60000"/>
                    <a:lumOff val="40000"/>
                  </a:schemeClr>
                </a:solidFill>
              </a:rPr>
              <a:t>→</a:t>
            </a:r>
            <a:r>
              <a:rPr lang="en-US" sz="2000">
                <a:solidFill>
                  <a:srgbClr val="160830"/>
                </a:solidFill>
              </a:rPr>
              <a:t>  </a:t>
            </a:r>
            <a:r>
              <a:rPr lang="en-US" sz="2000">
                <a:solidFill>
                  <a:srgbClr val="160830"/>
                </a:solidFill>
                <a:ea typeface="+mn-lt"/>
                <a:cs typeface="+mn-lt"/>
              </a:rPr>
              <a:t>Mixed answers across departments</a:t>
            </a:r>
            <a:endParaRPr lang="en-US" sz="2000"/>
          </a:p>
        </p:txBody>
      </p:sp>
      <p:sp>
        <p:nvSpPr>
          <p:cNvPr id="43" name="Text 12">
            <a:extLst>
              <a:ext uri="{FF2B5EF4-FFF2-40B4-BE49-F238E27FC236}">
                <a16:creationId xmlns:a16="http://schemas.microsoft.com/office/drawing/2014/main" id="{749C7591-3963-584E-59B4-DB6D97C6A370}"/>
              </a:ext>
            </a:extLst>
          </p:cNvPr>
          <p:cNvSpPr/>
          <p:nvPr/>
        </p:nvSpPr>
        <p:spPr>
          <a:xfrm>
            <a:off x="874235" y="3261999"/>
            <a:ext cx="4663440" cy="658368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r>
              <a:rPr lang="en-US" sz="2000">
                <a:solidFill>
                  <a:schemeClr val="accent2">
                    <a:lumMod val="60000"/>
                    <a:lumOff val="40000"/>
                  </a:schemeClr>
                </a:solidFill>
              </a:rPr>
              <a:t>→</a:t>
            </a:r>
            <a:r>
              <a:rPr lang="en-US" sz="2000">
                <a:solidFill>
                  <a:srgbClr val="160830"/>
                </a:solidFill>
              </a:rPr>
              <a:t>  </a:t>
            </a:r>
            <a:r>
              <a:rPr lang="en-US" sz="2000">
                <a:solidFill>
                  <a:srgbClr val="160830"/>
                </a:solidFill>
                <a:ea typeface="+mn-lt"/>
                <a:cs typeface="+mn-lt"/>
              </a:rPr>
              <a:t>AI scales inconsistency</a:t>
            </a:r>
            <a:endParaRPr lang="en-US" sz="2000"/>
          </a:p>
        </p:txBody>
      </p:sp>
      <p:sp>
        <p:nvSpPr>
          <p:cNvPr id="45" name="Text 13">
            <a:extLst>
              <a:ext uri="{FF2B5EF4-FFF2-40B4-BE49-F238E27FC236}">
                <a16:creationId xmlns:a16="http://schemas.microsoft.com/office/drawing/2014/main" id="{F22A7F54-12D2-A1BC-8DD2-B1A103AFC7D3}"/>
              </a:ext>
            </a:extLst>
          </p:cNvPr>
          <p:cNvSpPr/>
          <p:nvPr/>
        </p:nvSpPr>
        <p:spPr>
          <a:xfrm>
            <a:off x="874235" y="4066671"/>
            <a:ext cx="4663440" cy="658368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r>
              <a:rPr lang="en-US" sz="2000">
                <a:solidFill>
                  <a:schemeClr val="accent2">
                    <a:lumMod val="60000"/>
                    <a:lumOff val="40000"/>
                  </a:schemeClr>
                </a:solidFill>
              </a:rPr>
              <a:t>→</a:t>
            </a:r>
            <a:r>
              <a:rPr lang="en-US" sz="2000">
                <a:solidFill>
                  <a:srgbClr val="160830"/>
                </a:solidFill>
              </a:rPr>
              <a:t>  </a:t>
            </a:r>
            <a:r>
              <a:rPr lang="en-US" sz="2000">
                <a:solidFill>
                  <a:srgbClr val="160830"/>
                </a:solidFill>
                <a:ea typeface="+mn-lt"/>
                <a:cs typeface="+mn-lt"/>
              </a:rPr>
              <a:t>Trust erodes before enrollment</a:t>
            </a:r>
            <a:endParaRPr lang="en-US" sz="2000"/>
          </a:p>
        </p:txBody>
      </p:sp>
      <p:sp>
        <p:nvSpPr>
          <p:cNvPr id="47" name="Text 14">
            <a:extLst>
              <a:ext uri="{FF2B5EF4-FFF2-40B4-BE49-F238E27FC236}">
                <a16:creationId xmlns:a16="http://schemas.microsoft.com/office/drawing/2014/main" id="{4BC398D8-4034-E3C7-EBA4-C1778B37BE8A}"/>
              </a:ext>
            </a:extLst>
          </p:cNvPr>
          <p:cNvSpPr/>
          <p:nvPr/>
        </p:nvSpPr>
        <p:spPr>
          <a:xfrm>
            <a:off x="874235" y="4871343"/>
            <a:ext cx="4663440" cy="658368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r>
              <a:rPr lang="en-US" sz="2000">
                <a:solidFill>
                  <a:schemeClr val="accent2">
                    <a:lumMod val="60000"/>
                    <a:lumOff val="40000"/>
                  </a:schemeClr>
                </a:solidFill>
              </a:rPr>
              <a:t>→</a:t>
            </a:r>
            <a:r>
              <a:rPr lang="en-US" sz="2000">
                <a:solidFill>
                  <a:srgbClr val="160830"/>
                </a:solidFill>
              </a:rPr>
              <a:t>  </a:t>
            </a:r>
            <a:r>
              <a:rPr lang="en-US" sz="2000">
                <a:solidFill>
                  <a:srgbClr val="160830"/>
                </a:solidFill>
                <a:ea typeface="+mn-lt"/>
                <a:cs typeface="+mn-lt"/>
              </a:rPr>
              <a:t>Student hears 3 schools in one</a:t>
            </a:r>
            <a:endParaRPr lang="en-US" sz="20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170F34E-F0FC-E86F-02D1-E10B439ADD61}"/>
              </a:ext>
            </a:extLst>
          </p:cNvPr>
          <p:cNvSpPr/>
          <p:nvPr/>
        </p:nvSpPr>
        <p:spPr>
          <a:xfrm>
            <a:off x="1358019" y="4105210"/>
            <a:ext cx="2927287" cy="656376"/>
          </a:xfrm>
          <a:prstGeom prst="roundRect">
            <a:avLst/>
          </a:prstGeom>
          <a:solidFill>
            <a:srgbClr val="F0FAFF"/>
          </a:solidFill>
          <a:ln>
            <a:solidFill>
              <a:srgbClr val="3AA5F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200" b="1">
                <a:solidFill>
                  <a:srgbClr val="005A8D"/>
                </a:solidFill>
                <a:ea typeface="Calibri"/>
                <a:cs typeface="Calibri"/>
              </a:rPr>
              <a:t>Faster answers</a:t>
            </a:r>
          </a:p>
        </p:txBody>
      </p:sp>
      <p:sp>
        <p:nvSpPr>
          <p:cNvPr id="4" name="Text 0"/>
          <p:cNvSpPr/>
          <p:nvPr/>
        </p:nvSpPr>
        <p:spPr>
          <a:xfrm>
            <a:off x="731520" y="1051560"/>
            <a:ext cx="10725912" cy="10058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4800" b="1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Use AI individually</a:t>
            </a:r>
            <a:endParaRPr lang="en-US" sz="4800"/>
          </a:p>
        </p:txBody>
      </p:sp>
      <p:sp>
        <p:nvSpPr>
          <p:cNvPr id="5" name="Text 1"/>
          <p:cNvSpPr/>
          <p:nvPr/>
        </p:nvSpPr>
        <p:spPr>
          <a:xfrm>
            <a:off x="731520" y="1965960"/>
            <a:ext cx="10725912" cy="100584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marL="0" indent="0" algn="ctr">
              <a:buNone/>
            </a:pPr>
            <a:r>
              <a:rPr lang="en-US" sz="4800" b="1">
                <a:solidFill>
                  <a:srgbClr val="73C0FF"/>
                </a:solidFill>
                <a:latin typeface="Trebuchet MS"/>
                <a:ea typeface="Trebuchet MS" pitchFamily="34" charset="-122"/>
                <a:cs typeface="Trebuchet MS" pitchFamily="34" charset="-120"/>
              </a:rPr>
              <a:t>Align collectively</a:t>
            </a:r>
            <a:endParaRPr lang="en-US" sz="4800">
              <a:solidFill>
                <a:srgbClr val="73C0FF"/>
              </a:solidFill>
              <a:latin typeface="Trebuchet MS"/>
              <a:ea typeface="Calibri"/>
              <a:cs typeface="Calibri"/>
            </a:endParaRPr>
          </a:p>
        </p:txBody>
      </p:sp>
      <p:sp>
        <p:nvSpPr>
          <p:cNvPr id="6" name="Shape 2"/>
          <p:cNvSpPr/>
          <p:nvPr/>
        </p:nvSpPr>
        <p:spPr>
          <a:xfrm>
            <a:off x="3212690" y="3229897"/>
            <a:ext cx="5760720" cy="19163"/>
          </a:xfrm>
          <a:prstGeom prst="rect">
            <a:avLst/>
          </a:prstGeom>
          <a:solidFill>
            <a:srgbClr val="3AA5FB"/>
          </a:solidFill>
          <a:ln w="12700">
            <a:noFill/>
            <a:prstDash val="solid"/>
          </a:ln>
        </p:spPr>
        <p:txBody>
          <a:bodyPr/>
          <a:lstStyle/>
          <a:p>
            <a:endParaRPr lang="en-CA"/>
          </a:p>
        </p:txBody>
      </p:sp>
      <p:sp>
        <p:nvSpPr>
          <p:cNvPr id="13" name="Text 9"/>
          <p:cNvSpPr/>
          <p:nvPr/>
        </p:nvSpPr>
        <p:spPr>
          <a:xfrm>
            <a:off x="457053" y="5808652"/>
            <a:ext cx="11274552" cy="50292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marL="0" indent="0" algn="ctr">
              <a:buNone/>
            </a:pPr>
            <a:r>
              <a:rPr lang="en-US" sz="2000" i="1">
                <a:solidFill>
                  <a:schemeClr val="bg1"/>
                </a:solidFill>
              </a:rPr>
              <a:t>AI should make your team sound more like each other - not less</a:t>
            </a:r>
            <a:endParaRPr lang="en-US" sz="2000">
              <a:solidFill>
                <a:schemeClr val="bg1"/>
              </a:solidFill>
              <a:ea typeface="Calibri"/>
              <a:cs typeface="Calibri"/>
            </a:endParaRPr>
          </a:p>
        </p:txBody>
      </p:sp>
      <p:pic>
        <p:nvPicPr>
          <p:cNvPr id="15" name="Image 1" descr="/home/claude/ge_cl_white_logo.png">
            <a:extLst>
              <a:ext uri="{FF2B5EF4-FFF2-40B4-BE49-F238E27FC236}">
                <a16:creationId xmlns:a16="http://schemas.microsoft.com/office/drawing/2014/main" id="{9CABE53E-D63C-33D4-4650-6F63F1C57B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472" y="201168"/>
            <a:ext cx="2377440" cy="329184"/>
          </a:xfrm>
          <a:prstGeom prst="rect">
            <a:avLst/>
          </a:prstGeom>
        </p:spPr>
      </p:pic>
      <p:sp>
        <p:nvSpPr>
          <p:cNvPr id="17" name="Text 0">
            <a:extLst>
              <a:ext uri="{FF2B5EF4-FFF2-40B4-BE49-F238E27FC236}">
                <a16:creationId xmlns:a16="http://schemas.microsoft.com/office/drawing/2014/main" id="{699AEFF6-D971-746F-C568-87B4D57711B9}"/>
              </a:ext>
            </a:extLst>
          </p:cNvPr>
          <p:cNvSpPr/>
          <p:nvPr/>
        </p:nvSpPr>
        <p:spPr>
          <a:xfrm>
            <a:off x="365760" y="237744"/>
            <a:ext cx="11457432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100" b="1" kern="0" spc="50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NWCCF 2026</a:t>
            </a:r>
            <a:endParaRPr lang="en-US" sz="11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E46CC5A-5EB4-6157-2C31-4BE61D1687A2}"/>
              </a:ext>
            </a:extLst>
          </p:cNvPr>
          <p:cNvSpPr/>
          <p:nvPr/>
        </p:nvSpPr>
        <p:spPr>
          <a:xfrm>
            <a:off x="0" y="-1"/>
            <a:ext cx="12191999" cy="585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80FEDD4-FFD7-BB8E-7D4D-052D437083E5}"/>
              </a:ext>
            </a:extLst>
          </p:cNvPr>
          <p:cNvSpPr/>
          <p:nvPr/>
        </p:nvSpPr>
        <p:spPr>
          <a:xfrm>
            <a:off x="4528921" y="4105209"/>
            <a:ext cx="2927287" cy="656376"/>
          </a:xfrm>
          <a:prstGeom prst="roundRect">
            <a:avLst/>
          </a:prstGeom>
          <a:solidFill>
            <a:srgbClr val="F0FAFF"/>
          </a:solidFill>
          <a:ln>
            <a:solidFill>
              <a:srgbClr val="3AA5F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200" b="1">
                <a:solidFill>
                  <a:srgbClr val="005A8D"/>
                </a:solidFill>
                <a:ea typeface="Calibri"/>
                <a:cs typeface="Calibri"/>
              </a:rPr>
              <a:t>Fewer conversations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756C70E-314A-275C-FE0D-10966238549C}"/>
              </a:ext>
            </a:extLst>
          </p:cNvPr>
          <p:cNvSpPr/>
          <p:nvPr/>
        </p:nvSpPr>
        <p:spPr>
          <a:xfrm>
            <a:off x="7681388" y="4105208"/>
            <a:ext cx="2927287" cy="656376"/>
          </a:xfrm>
          <a:prstGeom prst="roundRect">
            <a:avLst/>
          </a:prstGeom>
          <a:solidFill>
            <a:srgbClr val="F0FAFF"/>
          </a:solidFill>
          <a:ln>
            <a:solidFill>
              <a:srgbClr val="3AA5F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200" b="1">
                <a:solidFill>
                  <a:srgbClr val="005A8D"/>
                </a:solidFill>
                <a:ea typeface="+mn-lt"/>
                <a:cs typeface="+mn-lt"/>
              </a:rPr>
              <a:t>Less alignment </a:t>
            </a:r>
            <a:endParaRPr lang="en-US" sz="2200" b="1"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1"/>
          <p:cNvSpPr/>
          <p:nvPr/>
        </p:nvSpPr>
        <p:spPr>
          <a:xfrm>
            <a:off x="475488" y="749808"/>
            <a:ext cx="11274552" cy="77724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r>
              <a:rPr lang="en-US" sz="4000" b="1">
                <a:solidFill>
                  <a:srgbClr val="FFFFFF"/>
                </a:solidFill>
                <a:latin typeface="Trebuchet MS"/>
                <a:ea typeface="Trebuchet MS" pitchFamily="34" charset="-122"/>
                <a:cs typeface="Trebuchet MS" pitchFamily="34" charset="-120"/>
              </a:rPr>
              <a:t>Same AI agent                Now your voice</a:t>
            </a:r>
            <a:endParaRPr lang="en-US" sz="4000">
              <a:latin typeface="Trebuchet MS"/>
            </a:endParaRPr>
          </a:p>
        </p:txBody>
      </p:sp>
      <p:sp>
        <p:nvSpPr>
          <p:cNvPr id="6" name="Shape 2"/>
          <p:cNvSpPr/>
          <p:nvPr/>
        </p:nvSpPr>
        <p:spPr>
          <a:xfrm>
            <a:off x="475488" y="1712269"/>
            <a:ext cx="5303520" cy="3932464"/>
          </a:xfrm>
          <a:prstGeom prst="rect">
            <a:avLst/>
          </a:prstGeom>
          <a:solidFill>
            <a:schemeClr val="bg1"/>
          </a:solidFill>
          <a:ln w="12700">
            <a:solidFill>
              <a:srgbClr val="F4B183"/>
            </a:solidFill>
            <a:prstDash val="solid"/>
          </a:ln>
        </p:spPr>
        <p:txBody>
          <a:bodyPr lIns="91440" tIns="45720" rIns="91440" bIns="45720" anchor="t"/>
          <a:lstStyle/>
          <a:p>
            <a:endParaRPr lang="en-CA"/>
          </a:p>
        </p:txBody>
      </p:sp>
      <p:sp>
        <p:nvSpPr>
          <p:cNvPr id="7" name="Text 3"/>
          <p:cNvSpPr/>
          <p:nvPr/>
        </p:nvSpPr>
        <p:spPr>
          <a:xfrm>
            <a:off x="474014" y="1847088"/>
            <a:ext cx="5300323" cy="46393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marL="0" indent="0" algn="ctr">
              <a:buNone/>
            </a:pPr>
            <a:r>
              <a:rPr lang="en-US" sz="1600" b="1" kern="0" spc="300">
                <a:solidFill>
                  <a:srgbClr val="F26E20"/>
                </a:solidFill>
              </a:rPr>
              <a:t>CHAT A  —  No Instructions</a:t>
            </a:r>
            <a:endParaRPr lang="en-US" sz="1600">
              <a:solidFill>
                <a:srgbClr val="F26E20"/>
              </a:solidFill>
              <a:ea typeface="Calibri"/>
              <a:cs typeface="Calibri"/>
            </a:endParaRPr>
          </a:p>
        </p:txBody>
      </p:sp>
      <p:sp>
        <p:nvSpPr>
          <p:cNvPr id="8" name="Text 4"/>
          <p:cNvSpPr/>
          <p:nvPr/>
        </p:nvSpPr>
        <p:spPr>
          <a:xfrm>
            <a:off x="1093797" y="2236688"/>
            <a:ext cx="4066906" cy="3009574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marL="0" indent="0">
              <a:buNone/>
            </a:pPr>
            <a:r>
              <a:rPr lang="en-US" i="1">
                <a:solidFill>
                  <a:schemeClr val="tx1">
                    <a:lumMod val="95000"/>
                    <a:lumOff val="5000"/>
                  </a:schemeClr>
                </a:solidFill>
              </a:rPr>
              <a:t>"Thank you for your interest in our programs! We offer a range of exciting career opportunities across many fields. Our dedicated team is committed to helping you achieve your goals. Please contact our admissions office to learn more."</a:t>
            </a:r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Shape 5"/>
          <p:cNvSpPr/>
          <p:nvPr/>
        </p:nvSpPr>
        <p:spPr>
          <a:xfrm>
            <a:off x="6332220" y="1714609"/>
            <a:ext cx="5321808" cy="3932465"/>
          </a:xfrm>
          <a:prstGeom prst="rect">
            <a:avLst/>
          </a:prstGeom>
          <a:solidFill>
            <a:schemeClr val="bg1"/>
          </a:solidFill>
          <a:ln w="12700">
            <a:solidFill>
              <a:srgbClr val="3AA5FB"/>
            </a:solidFill>
            <a:prstDash val="solid"/>
          </a:ln>
        </p:spPr>
        <p:txBody>
          <a:bodyPr/>
          <a:lstStyle/>
          <a:p>
            <a:endParaRPr lang="en-CA"/>
          </a:p>
        </p:txBody>
      </p:sp>
      <p:sp>
        <p:nvSpPr>
          <p:cNvPr id="11" name="Text 7"/>
          <p:cNvSpPr/>
          <p:nvPr/>
        </p:nvSpPr>
        <p:spPr>
          <a:xfrm>
            <a:off x="6350312" y="1847088"/>
            <a:ext cx="5300323" cy="466392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marL="0" indent="0" algn="ctr">
              <a:buNone/>
            </a:pPr>
            <a:r>
              <a:rPr lang="en-US" sz="1600" b="1" kern="0" spc="300">
                <a:solidFill>
                  <a:srgbClr val="005A8D"/>
                </a:solidFill>
              </a:rPr>
              <a:t>CHAT B  —  With School Voice</a:t>
            </a:r>
            <a:endParaRPr lang="en-US" sz="1600">
              <a:solidFill>
                <a:srgbClr val="005A8D"/>
              </a:solidFill>
              <a:ea typeface="Calibri"/>
              <a:cs typeface="Calibri"/>
            </a:endParaRPr>
          </a:p>
        </p:txBody>
      </p:sp>
      <p:sp>
        <p:nvSpPr>
          <p:cNvPr id="12" name="Text 8"/>
          <p:cNvSpPr/>
          <p:nvPr/>
        </p:nvSpPr>
        <p:spPr>
          <a:xfrm>
            <a:off x="6959999" y="2359152"/>
            <a:ext cx="4067448" cy="288667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ctr"/>
          <a:lstStyle/>
          <a:p>
            <a:r>
              <a:rPr lang="en-US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"Hi Sarah, I wanted to follow up since your tour last week. You asked about job placement — our graduates have an 87% employment rate within 90 days, and three of our biggest hiring partners are right in the area. This isn't just training. It's a career with a real landing pad. Can we schedule a quick call?"</a:t>
            </a:r>
            <a:endParaRPr lang="en-US" i="1" dirty="0">
              <a:solidFill>
                <a:schemeClr val="tx1">
                  <a:lumMod val="95000"/>
                  <a:lumOff val="5000"/>
                </a:schemeClr>
              </a:solidFill>
              <a:ea typeface="Calibri"/>
              <a:cs typeface="Calibri"/>
            </a:endParaRPr>
          </a:p>
        </p:txBody>
      </p:sp>
      <p:sp>
        <p:nvSpPr>
          <p:cNvPr id="13" name="Text 9"/>
          <p:cNvSpPr/>
          <p:nvPr/>
        </p:nvSpPr>
        <p:spPr>
          <a:xfrm>
            <a:off x="457053" y="6098950"/>
            <a:ext cx="11274552" cy="32004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marL="0" indent="0" algn="ctr">
              <a:buNone/>
            </a:pPr>
            <a:r>
              <a:rPr lang="en-US" sz="2000" i="1" dirty="0">
                <a:solidFill>
                  <a:schemeClr val="bg1"/>
                </a:solidFill>
              </a:rPr>
              <a:t>AI doesn't know your school. You do. Give it the right instructions.</a:t>
            </a:r>
            <a:endParaRPr lang="en-US" sz="2000" dirty="0">
              <a:solidFill>
                <a:schemeClr val="bg1"/>
              </a:solidFill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14" name="Image 1" descr="/home/claude/ge_cl_white_logo.png">
            <a:extLst>
              <a:ext uri="{FF2B5EF4-FFF2-40B4-BE49-F238E27FC236}">
                <a16:creationId xmlns:a16="http://schemas.microsoft.com/office/drawing/2014/main" id="{EFFADCD2-8AF4-00DE-9D77-C1322EE4C4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472" y="201168"/>
            <a:ext cx="2377440" cy="329184"/>
          </a:xfrm>
          <a:prstGeom prst="rect">
            <a:avLst/>
          </a:prstGeom>
        </p:spPr>
      </p:pic>
      <p:sp>
        <p:nvSpPr>
          <p:cNvPr id="16" name="Text 0">
            <a:extLst>
              <a:ext uri="{FF2B5EF4-FFF2-40B4-BE49-F238E27FC236}">
                <a16:creationId xmlns:a16="http://schemas.microsoft.com/office/drawing/2014/main" id="{4DD52510-400D-A201-0B8E-6BC1DEC9553C}"/>
              </a:ext>
            </a:extLst>
          </p:cNvPr>
          <p:cNvSpPr/>
          <p:nvPr/>
        </p:nvSpPr>
        <p:spPr>
          <a:xfrm>
            <a:off x="365760" y="237744"/>
            <a:ext cx="11457432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100" b="1" kern="0" spc="50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NWCCF 2026</a:t>
            </a:r>
            <a:endParaRPr lang="en-US" sz="11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EFEE6C6-8BA8-A20E-706D-965BAEE0F5D8}"/>
              </a:ext>
            </a:extLst>
          </p:cNvPr>
          <p:cNvSpPr/>
          <p:nvPr/>
        </p:nvSpPr>
        <p:spPr>
          <a:xfrm>
            <a:off x="0" y="-1"/>
            <a:ext cx="12191999" cy="585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1"/>
          <p:cNvSpPr/>
          <p:nvPr/>
        </p:nvSpPr>
        <p:spPr>
          <a:xfrm>
            <a:off x="475488" y="678917"/>
            <a:ext cx="11274552" cy="621792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marL="0" indent="0" algn="ctr">
              <a:buNone/>
            </a:pPr>
            <a:r>
              <a:rPr lang="en-US" sz="2800" b="1" dirty="0">
                <a:solidFill>
                  <a:schemeClr val="bg1"/>
                </a:solidFill>
                <a:latin typeface="Trebuchet MS"/>
              </a:rPr>
              <a:t>AI amplifies whatever your school already is</a:t>
            </a:r>
          </a:p>
        </p:txBody>
      </p:sp>
      <p:sp>
        <p:nvSpPr>
          <p:cNvPr id="6" name="Shape 2"/>
          <p:cNvSpPr/>
          <p:nvPr/>
        </p:nvSpPr>
        <p:spPr>
          <a:xfrm>
            <a:off x="3213919" y="1401441"/>
            <a:ext cx="5760966" cy="19163"/>
          </a:xfrm>
          <a:prstGeom prst="rect">
            <a:avLst/>
          </a:prstGeom>
          <a:solidFill>
            <a:srgbClr val="3AA5FB"/>
          </a:solidFill>
          <a:ln w="12700">
            <a:noFill/>
            <a:prstDash val="solid"/>
          </a:ln>
        </p:spPr>
        <p:txBody>
          <a:bodyPr/>
          <a:lstStyle/>
          <a:p>
            <a:endParaRPr lang="en-CA"/>
          </a:p>
        </p:txBody>
      </p:sp>
      <p:sp>
        <p:nvSpPr>
          <p:cNvPr id="7" name="Shape 3"/>
          <p:cNvSpPr/>
          <p:nvPr/>
        </p:nvSpPr>
        <p:spPr>
          <a:xfrm>
            <a:off x="475488" y="1771527"/>
            <a:ext cx="5303520" cy="4166420"/>
          </a:xfrm>
          <a:prstGeom prst="rect">
            <a:avLst/>
          </a:prstGeom>
          <a:solidFill>
            <a:srgbClr val="FFFFFF"/>
          </a:solidFill>
          <a:ln w="12700">
            <a:solidFill>
              <a:srgbClr val="3AA5FB"/>
            </a:solidFill>
            <a:prstDash val="solid"/>
          </a:ln>
        </p:spPr>
        <p:txBody>
          <a:bodyPr/>
          <a:lstStyle/>
          <a:p>
            <a:endParaRPr lang="en-CA"/>
          </a:p>
        </p:txBody>
      </p:sp>
      <p:sp>
        <p:nvSpPr>
          <p:cNvPr id="8" name="Text 4"/>
          <p:cNvSpPr/>
          <p:nvPr/>
        </p:nvSpPr>
        <p:spPr>
          <a:xfrm>
            <a:off x="793561" y="1908687"/>
            <a:ext cx="4661229" cy="549967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marL="0" indent="0" algn="ctr">
              <a:buNone/>
            </a:pPr>
            <a:r>
              <a:rPr lang="en-US" sz="1600" b="1" kern="0" spc="400">
                <a:solidFill>
                  <a:srgbClr val="005A8D"/>
                </a:solidFill>
              </a:rPr>
              <a:t>ALIGNED SCHOOL</a:t>
            </a:r>
            <a:endParaRPr lang="en-US" sz="1600">
              <a:solidFill>
                <a:srgbClr val="005A8D"/>
              </a:solidFill>
              <a:ea typeface="Calibri"/>
              <a:cs typeface="Calibri"/>
            </a:endParaRPr>
          </a:p>
        </p:txBody>
      </p:sp>
      <p:sp>
        <p:nvSpPr>
          <p:cNvPr id="9" name="Text 5"/>
          <p:cNvSpPr/>
          <p:nvPr/>
        </p:nvSpPr>
        <p:spPr>
          <a:xfrm>
            <a:off x="749808" y="2457327"/>
            <a:ext cx="4663440" cy="658368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marL="0" indent="0">
              <a:buNone/>
            </a:pPr>
            <a:r>
              <a:rPr lang="en-US" sz="2000">
                <a:solidFill>
                  <a:srgbClr val="3AA5FB"/>
                </a:solidFill>
              </a:rPr>
              <a:t>→</a:t>
            </a:r>
            <a:r>
              <a:rPr lang="en-US" sz="2000">
                <a:solidFill>
                  <a:srgbClr val="160830"/>
                </a:solidFill>
              </a:rPr>
              <a:t>  Faster clarity</a:t>
            </a:r>
            <a:endParaRPr lang="en-US" sz="2000"/>
          </a:p>
        </p:txBody>
      </p:sp>
      <p:sp>
        <p:nvSpPr>
          <p:cNvPr id="10" name="Text 6"/>
          <p:cNvSpPr/>
          <p:nvPr/>
        </p:nvSpPr>
        <p:spPr>
          <a:xfrm>
            <a:off x="749808" y="3261999"/>
            <a:ext cx="4663440" cy="658368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marL="0" indent="0">
              <a:buNone/>
            </a:pPr>
            <a:r>
              <a:rPr lang="en-US" sz="2000">
                <a:solidFill>
                  <a:srgbClr val="3AA5FB"/>
                </a:solidFill>
              </a:rPr>
              <a:t>→</a:t>
            </a:r>
            <a:r>
              <a:rPr lang="en-US" sz="2000">
                <a:solidFill>
                  <a:srgbClr val="160830"/>
                </a:solidFill>
              </a:rPr>
              <a:t>  Consistent voice</a:t>
            </a:r>
            <a:endParaRPr lang="en-US" sz="2000"/>
          </a:p>
        </p:txBody>
      </p:sp>
      <p:sp>
        <p:nvSpPr>
          <p:cNvPr id="11" name="Text 7"/>
          <p:cNvSpPr/>
          <p:nvPr/>
        </p:nvSpPr>
        <p:spPr>
          <a:xfrm>
            <a:off x="749808" y="4066671"/>
            <a:ext cx="4663440" cy="658368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marL="0" indent="0">
              <a:buNone/>
            </a:pPr>
            <a:r>
              <a:rPr lang="en-US" sz="2000">
                <a:solidFill>
                  <a:srgbClr val="3AA5FB"/>
                </a:solidFill>
              </a:rPr>
              <a:t>→</a:t>
            </a:r>
            <a:r>
              <a:rPr lang="en-US" sz="2000">
                <a:solidFill>
                  <a:srgbClr val="160830"/>
                </a:solidFill>
              </a:rPr>
              <a:t>  Students feel known</a:t>
            </a:r>
            <a:endParaRPr lang="en-US" sz="2000"/>
          </a:p>
        </p:txBody>
      </p:sp>
      <p:sp>
        <p:nvSpPr>
          <p:cNvPr id="12" name="Text 8"/>
          <p:cNvSpPr/>
          <p:nvPr/>
        </p:nvSpPr>
        <p:spPr>
          <a:xfrm>
            <a:off x="749808" y="4871343"/>
            <a:ext cx="4663440" cy="658368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marL="0" indent="0">
              <a:buNone/>
            </a:pPr>
            <a:r>
              <a:rPr lang="en-US" sz="2000">
                <a:solidFill>
                  <a:srgbClr val="3AA5FB"/>
                </a:solidFill>
              </a:rPr>
              <a:t>→</a:t>
            </a:r>
            <a:r>
              <a:rPr lang="en-US" sz="2000">
                <a:solidFill>
                  <a:srgbClr val="160830"/>
                </a:solidFill>
              </a:rPr>
              <a:t>  AI scales alignment</a:t>
            </a:r>
            <a:endParaRPr lang="en-US" sz="2000"/>
          </a:p>
        </p:txBody>
      </p:sp>
      <p:sp>
        <p:nvSpPr>
          <p:cNvPr id="13" name="Shape 9"/>
          <p:cNvSpPr/>
          <p:nvPr/>
        </p:nvSpPr>
        <p:spPr>
          <a:xfrm>
            <a:off x="6382512" y="1771527"/>
            <a:ext cx="5321808" cy="4166420"/>
          </a:xfrm>
          <a:prstGeom prst="rect">
            <a:avLst/>
          </a:prstGeom>
          <a:solidFill>
            <a:srgbClr val="FFFFFF"/>
          </a:solidFill>
          <a:ln w="12700">
            <a:solidFill>
              <a:srgbClr val="73C0FF"/>
            </a:solidFill>
            <a:prstDash val="solid"/>
          </a:ln>
        </p:spPr>
        <p:txBody>
          <a:bodyPr/>
          <a:lstStyle/>
          <a:p>
            <a:endParaRPr lang="en-CA"/>
          </a:p>
        </p:txBody>
      </p:sp>
      <p:sp>
        <p:nvSpPr>
          <p:cNvPr id="14" name="Text 10"/>
          <p:cNvSpPr/>
          <p:nvPr/>
        </p:nvSpPr>
        <p:spPr>
          <a:xfrm>
            <a:off x="6657569" y="1908687"/>
            <a:ext cx="4845583" cy="549967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marL="0" indent="0" algn="ctr">
              <a:buNone/>
            </a:pPr>
            <a:r>
              <a:rPr lang="en-US" sz="1600" b="1" kern="0" spc="400">
                <a:solidFill>
                  <a:srgbClr val="B03020"/>
                </a:solidFill>
              </a:rPr>
              <a:t>MISALIGNED SCHOOL</a:t>
            </a:r>
            <a:endParaRPr lang="en-US" sz="1600">
              <a:solidFill>
                <a:srgbClr val="B03020"/>
              </a:solidFill>
              <a:ea typeface="Calibri" panose="020F0502020204030204"/>
              <a:cs typeface="Calibri" panose="020F0502020204030204"/>
            </a:endParaRPr>
          </a:p>
        </p:txBody>
      </p:sp>
      <p:sp>
        <p:nvSpPr>
          <p:cNvPr id="15" name="Text 11"/>
          <p:cNvSpPr/>
          <p:nvPr/>
        </p:nvSpPr>
        <p:spPr>
          <a:xfrm>
            <a:off x="6656832" y="2457327"/>
            <a:ext cx="4663440" cy="658368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marL="0" indent="0">
              <a:buNone/>
            </a:pPr>
            <a:r>
              <a:rPr lang="en-US" sz="2000">
                <a:solidFill>
                  <a:schemeClr val="accent2">
                    <a:lumMod val="60000"/>
                    <a:lumOff val="40000"/>
                  </a:schemeClr>
                </a:solidFill>
              </a:rPr>
              <a:t>→</a:t>
            </a:r>
            <a:r>
              <a:rPr lang="en-US" sz="2000">
                <a:solidFill>
                  <a:srgbClr val="160830"/>
                </a:solidFill>
              </a:rPr>
              <a:t>  Faster confusion</a:t>
            </a:r>
            <a:endParaRPr lang="en-US" sz="2000"/>
          </a:p>
        </p:txBody>
      </p:sp>
      <p:sp>
        <p:nvSpPr>
          <p:cNvPr id="16" name="Text 12"/>
          <p:cNvSpPr/>
          <p:nvPr/>
        </p:nvSpPr>
        <p:spPr>
          <a:xfrm>
            <a:off x="6656832" y="3261999"/>
            <a:ext cx="4663440" cy="658368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marL="0" indent="0">
              <a:buNone/>
            </a:pPr>
            <a:r>
              <a:rPr lang="en-US" sz="2000">
                <a:solidFill>
                  <a:schemeClr val="accent2">
                    <a:lumMod val="60000"/>
                    <a:lumOff val="40000"/>
                  </a:schemeClr>
                </a:solidFill>
              </a:rPr>
              <a:t>→</a:t>
            </a:r>
            <a:r>
              <a:rPr lang="en-US" sz="2000">
                <a:solidFill>
                  <a:srgbClr val="160830"/>
                </a:solidFill>
              </a:rPr>
              <a:t>  Mixed tone</a:t>
            </a:r>
            <a:endParaRPr lang="en-US" sz="2000"/>
          </a:p>
        </p:txBody>
      </p:sp>
      <p:sp>
        <p:nvSpPr>
          <p:cNvPr id="17" name="Text 13"/>
          <p:cNvSpPr/>
          <p:nvPr/>
        </p:nvSpPr>
        <p:spPr>
          <a:xfrm>
            <a:off x="6656832" y="4066671"/>
            <a:ext cx="4663440" cy="658368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marL="0" indent="0">
              <a:buNone/>
            </a:pPr>
            <a:r>
              <a:rPr lang="en-US" sz="2000">
                <a:solidFill>
                  <a:schemeClr val="accent2">
                    <a:lumMod val="60000"/>
                    <a:lumOff val="40000"/>
                  </a:schemeClr>
                </a:solidFill>
              </a:rPr>
              <a:t>→</a:t>
            </a:r>
            <a:r>
              <a:rPr lang="en-US" sz="2000">
                <a:solidFill>
                  <a:srgbClr val="160830"/>
                </a:solidFill>
              </a:rPr>
              <a:t>  Students feel processed</a:t>
            </a:r>
            <a:endParaRPr lang="en-US" sz="2000"/>
          </a:p>
        </p:txBody>
      </p:sp>
      <p:sp>
        <p:nvSpPr>
          <p:cNvPr id="18" name="Text 14"/>
          <p:cNvSpPr/>
          <p:nvPr/>
        </p:nvSpPr>
        <p:spPr>
          <a:xfrm>
            <a:off x="6656832" y="4871343"/>
            <a:ext cx="4663440" cy="658368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marL="0" indent="0">
              <a:buNone/>
            </a:pPr>
            <a:r>
              <a:rPr lang="en-US" sz="2000">
                <a:solidFill>
                  <a:schemeClr val="accent2">
                    <a:lumMod val="60000"/>
                    <a:lumOff val="40000"/>
                  </a:schemeClr>
                </a:solidFill>
              </a:rPr>
              <a:t>→</a:t>
            </a:r>
            <a:r>
              <a:rPr lang="en-US" sz="2000">
                <a:solidFill>
                  <a:srgbClr val="160830"/>
                </a:solidFill>
              </a:rPr>
              <a:t>  AI scales drift</a:t>
            </a:r>
            <a:endParaRPr lang="en-US" sz="2000"/>
          </a:p>
        </p:txBody>
      </p:sp>
      <p:pic>
        <p:nvPicPr>
          <p:cNvPr id="21" name="Image 1" descr="/home/claude/ge_cl_white_logo.png">
            <a:extLst>
              <a:ext uri="{FF2B5EF4-FFF2-40B4-BE49-F238E27FC236}">
                <a16:creationId xmlns:a16="http://schemas.microsoft.com/office/drawing/2014/main" id="{5A3647EE-CAD5-EFEC-F9D4-A9152C7CBE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472" y="201168"/>
            <a:ext cx="2377440" cy="329184"/>
          </a:xfrm>
          <a:prstGeom prst="rect">
            <a:avLst/>
          </a:prstGeom>
        </p:spPr>
      </p:pic>
      <p:sp>
        <p:nvSpPr>
          <p:cNvPr id="23" name="Text 0">
            <a:extLst>
              <a:ext uri="{FF2B5EF4-FFF2-40B4-BE49-F238E27FC236}">
                <a16:creationId xmlns:a16="http://schemas.microsoft.com/office/drawing/2014/main" id="{21B10A42-5343-1AFD-59D0-C57A999447E3}"/>
              </a:ext>
            </a:extLst>
          </p:cNvPr>
          <p:cNvSpPr/>
          <p:nvPr/>
        </p:nvSpPr>
        <p:spPr>
          <a:xfrm>
            <a:off x="365760" y="237744"/>
            <a:ext cx="11457432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100" b="1" kern="0" spc="50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NWCCF 2026</a:t>
            </a:r>
            <a:endParaRPr lang="en-US" sz="110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413462F-CECA-E97B-D7E0-1BBF2E8AF159}"/>
              </a:ext>
            </a:extLst>
          </p:cNvPr>
          <p:cNvSpPr/>
          <p:nvPr/>
        </p:nvSpPr>
        <p:spPr>
          <a:xfrm>
            <a:off x="0" y="-1"/>
            <a:ext cx="12191999" cy="585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1"/>
          <p:cNvSpPr/>
          <p:nvPr/>
        </p:nvSpPr>
        <p:spPr>
          <a:xfrm>
            <a:off x="731520" y="841248"/>
            <a:ext cx="10725912" cy="1298448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marL="0" indent="0" algn="ctr">
              <a:buNone/>
            </a:pPr>
            <a:r>
              <a:rPr lang="en-US" sz="2800" dirty="0">
                <a:solidFill>
                  <a:srgbClr val="F0FAFF"/>
                </a:solidFill>
                <a:latin typeface="Trebuchet MS"/>
                <a:ea typeface="Trebuchet MS" pitchFamily="34" charset="-122"/>
                <a:cs typeface="Trebuchet MS" pitchFamily="34" charset="-120"/>
              </a:rPr>
              <a:t>Most schools think they lose students before enrollment</a:t>
            </a:r>
            <a:endParaRPr lang="en-US" sz="2800" dirty="0">
              <a:solidFill>
                <a:srgbClr val="F0FAFF"/>
              </a:solidFill>
              <a:latin typeface="Trebuchet MS"/>
              <a:ea typeface="Calibri"/>
              <a:cs typeface="Calibri"/>
            </a:endParaRPr>
          </a:p>
        </p:txBody>
      </p:sp>
      <p:sp>
        <p:nvSpPr>
          <p:cNvPr id="6" name="Shape 2"/>
          <p:cNvSpPr/>
          <p:nvPr/>
        </p:nvSpPr>
        <p:spPr>
          <a:xfrm>
            <a:off x="1371600" y="2116639"/>
            <a:ext cx="9418320" cy="13018"/>
          </a:xfrm>
          <a:prstGeom prst="rect">
            <a:avLst/>
          </a:prstGeom>
          <a:solidFill>
            <a:srgbClr val="3AA5FB"/>
          </a:solidFill>
          <a:ln w="12700">
            <a:noFill/>
            <a:prstDash val="solid"/>
          </a:ln>
        </p:spPr>
        <p:txBody>
          <a:bodyPr/>
          <a:lstStyle/>
          <a:p>
            <a:endParaRPr lang="en-CA"/>
          </a:p>
        </p:txBody>
      </p:sp>
      <p:sp>
        <p:nvSpPr>
          <p:cNvPr id="7" name="Text 3"/>
          <p:cNvSpPr/>
          <p:nvPr/>
        </p:nvSpPr>
        <p:spPr>
          <a:xfrm>
            <a:off x="731520" y="2542032"/>
            <a:ext cx="10725912" cy="100584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marL="0" indent="0" algn="ctr">
              <a:buNone/>
            </a:pPr>
            <a:r>
              <a:rPr lang="en-US" sz="6800" b="1" dirty="0">
                <a:solidFill>
                  <a:srgbClr val="FFFFFF"/>
                </a:solidFill>
                <a:latin typeface="Trebuchet MS"/>
                <a:ea typeface="Trebuchet MS" pitchFamily="34" charset="-122"/>
                <a:cs typeface="Trebuchet MS" pitchFamily="34" charset="-120"/>
              </a:rPr>
              <a:t>You don't</a:t>
            </a:r>
            <a:endParaRPr lang="en-US" sz="6800" b="1" dirty="0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8" name="Text 4"/>
          <p:cNvSpPr/>
          <p:nvPr/>
        </p:nvSpPr>
        <p:spPr>
          <a:xfrm>
            <a:off x="731520" y="3657600"/>
            <a:ext cx="10725912" cy="1572768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marL="0" indent="0" algn="ctr">
              <a:buNone/>
            </a:pPr>
            <a:r>
              <a:rPr lang="en-US" sz="5000" b="1" dirty="0">
                <a:solidFill>
                  <a:srgbClr val="73C0FF"/>
                </a:solidFill>
                <a:latin typeface="Trebuchet MS"/>
                <a:ea typeface="Trebuchet MS" pitchFamily="34" charset="-122"/>
                <a:cs typeface="Trebuchet MS" pitchFamily="34" charset="-120"/>
              </a:rPr>
              <a:t>You lose them after they've already said yes</a:t>
            </a:r>
            <a:endParaRPr lang="en-US" sz="5000" dirty="0">
              <a:solidFill>
                <a:srgbClr val="73C0FF"/>
              </a:solidFill>
              <a:latin typeface="Trebuchet MS"/>
              <a:ea typeface="Calibri"/>
              <a:cs typeface="Calibri"/>
            </a:endParaRPr>
          </a:p>
        </p:txBody>
      </p:sp>
      <p:sp>
        <p:nvSpPr>
          <p:cNvPr id="9" name="Text 5"/>
          <p:cNvSpPr/>
          <p:nvPr/>
        </p:nvSpPr>
        <p:spPr>
          <a:xfrm>
            <a:off x="1371600" y="6263640"/>
            <a:ext cx="9418320" cy="32004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marL="0" indent="0" algn="ctr">
              <a:buNone/>
            </a:pPr>
            <a:r>
              <a:rPr lang="en-US" sz="2000" i="1">
                <a:solidFill>
                  <a:schemeClr val="bg1"/>
                </a:solidFill>
              </a:rPr>
              <a:t>ENROLL  ——————  GAP  ——————  START</a:t>
            </a:r>
            <a:endParaRPr lang="en-US" sz="2000">
              <a:solidFill>
                <a:schemeClr val="bg1"/>
              </a:solidFill>
              <a:ea typeface="Calibri"/>
              <a:cs typeface="Calibri"/>
            </a:endParaRPr>
          </a:p>
        </p:txBody>
      </p:sp>
      <p:pic>
        <p:nvPicPr>
          <p:cNvPr id="11" name="Image 1" descr="/home/claude/ge_cl_white_logo.png">
            <a:extLst>
              <a:ext uri="{FF2B5EF4-FFF2-40B4-BE49-F238E27FC236}">
                <a16:creationId xmlns:a16="http://schemas.microsoft.com/office/drawing/2014/main" id="{C5C2390F-8344-99D8-F5DB-DF4DD7FCCA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472" y="201168"/>
            <a:ext cx="2377440" cy="329184"/>
          </a:xfrm>
          <a:prstGeom prst="rect">
            <a:avLst/>
          </a:prstGeom>
        </p:spPr>
      </p:pic>
      <p:sp>
        <p:nvSpPr>
          <p:cNvPr id="13" name="Text 0">
            <a:extLst>
              <a:ext uri="{FF2B5EF4-FFF2-40B4-BE49-F238E27FC236}">
                <a16:creationId xmlns:a16="http://schemas.microsoft.com/office/drawing/2014/main" id="{A02A5338-77D9-64A9-E86D-B9F3B5A093D9}"/>
              </a:ext>
            </a:extLst>
          </p:cNvPr>
          <p:cNvSpPr/>
          <p:nvPr/>
        </p:nvSpPr>
        <p:spPr>
          <a:xfrm>
            <a:off x="365760" y="237744"/>
            <a:ext cx="11457432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100" b="1" kern="0" spc="50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NWCCF 2026</a:t>
            </a:r>
            <a:endParaRPr lang="en-US" sz="11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6D3B1E4-7678-0FE7-A1CA-23AFDCC2ED0D}"/>
              </a:ext>
            </a:extLst>
          </p:cNvPr>
          <p:cNvSpPr/>
          <p:nvPr/>
        </p:nvSpPr>
        <p:spPr>
          <a:xfrm>
            <a:off x="0" y="-1"/>
            <a:ext cx="12191999" cy="585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30"/>
          <p:cNvSpPr/>
          <p:nvPr/>
        </p:nvSpPr>
        <p:spPr>
          <a:xfrm>
            <a:off x="476135" y="4973305"/>
            <a:ext cx="11274553" cy="438912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AI amplifies every one of these moments — for better or worse.  Align for </a:t>
            </a:r>
            <a:r>
              <a:rPr lang="en-US" b="1">
                <a:solidFill>
                  <a:srgbClr val="FFFFFF"/>
                </a:solidFill>
              </a:rPr>
              <a:t>successful handoffs</a:t>
            </a:r>
            <a:endParaRPr lang="en-US" b="1">
              <a:solidFill>
                <a:srgbClr val="FFFFFF"/>
              </a:solidFill>
              <a:ea typeface="Calibri"/>
              <a:cs typeface="Calibri"/>
            </a:endParaRPr>
          </a:p>
        </p:txBody>
      </p:sp>
      <p:sp>
        <p:nvSpPr>
          <p:cNvPr id="5" name="Text 1"/>
          <p:cNvSpPr/>
          <p:nvPr/>
        </p:nvSpPr>
        <p:spPr>
          <a:xfrm>
            <a:off x="290703" y="2272993"/>
            <a:ext cx="1237241" cy="474483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marL="0" indent="0" algn="r">
              <a:buNone/>
            </a:pPr>
            <a:r>
              <a:rPr lang="en-US" sz="900">
                <a:solidFill>
                  <a:srgbClr val="73C0FF"/>
                </a:solidFill>
              </a:rPr>
              <a:t>School </a:t>
            </a:r>
            <a:r>
              <a:rPr lang="en-US" sz="1000">
                <a:solidFill>
                  <a:srgbClr val="73C0FF"/>
                </a:solidFill>
              </a:rPr>
              <a:t>thinks</a:t>
            </a:r>
            <a:r>
              <a:rPr lang="en-US" sz="900">
                <a:solidFill>
                  <a:srgbClr val="73C0FF"/>
                </a:solidFill>
              </a:rPr>
              <a:t>:</a:t>
            </a:r>
            <a:endParaRPr lang="en-US" sz="900">
              <a:solidFill>
                <a:srgbClr val="73C0FF"/>
              </a:solidFill>
              <a:ea typeface="Calibri"/>
              <a:cs typeface="Calibri"/>
            </a:endParaRPr>
          </a:p>
        </p:txBody>
      </p:sp>
      <p:sp>
        <p:nvSpPr>
          <p:cNvPr id="7" name="Text 3"/>
          <p:cNvSpPr/>
          <p:nvPr/>
        </p:nvSpPr>
        <p:spPr>
          <a:xfrm>
            <a:off x="270241" y="3756640"/>
            <a:ext cx="1262216" cy="41418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marL="0" indent="0" algn="r">
              <a:buNone/>
            </a:pPr>
            <a:r>
              <a:rPr lang="en-US" sz="800">
                <a:solidFill>
                  <a:srgbClr val="FFAA88"/>
                </a:solidFill>
              </a:rPr>
              <a:t>Where it </a:t>
            </a:r>
            <a:r>
              <a:rPr lang="en-US" sz="1000">
                <a:solidFill>
                  <a:srgbClr val="FFAA88"/>
                </a:solidFill>
              </a:rPr>
              <a:t>breaks</a:t>
            </a:r>
            <a:r>
              <a:rPr lang="en-US" sz="800">
                <a:solidFill>
                  <a:srgbClr val="FFAA88"/>
                </a:solidFill>
              </a:rPr>
              <a:t>:</a:t>
            </a:r>
            <a:endParaRPr lang="en-US" sz="800"/>
          </a:p>
        </p:txBody>
      </p:sp>
      <p:sp>
        <p:nvSpPr>
          <p:cNvPr id="10" name="Text 6"/>
          <p:cNvSpPr/>
          <p:nvPr/>
        </p:nvSpPr>
        <p:spPr>
          <a:xfrm>
            <a:off x="3611586" y="2274299"/>
            <a:ext cx="333656" cy="47007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400">
                <a:solidFill>
                  <a:srgbClr val="9888B8"/>
                </a:solidFill>
              </a:rPr>
              <a:t>→</a:t>
            </a:r>
            <a:endParaRPr lang="en-US" sz="1400"/>
          </a:p>
        </p:txBody>
      </p:sp>
      <p:pic>
        <p:nvPicPr>
          <p:cNvPr id="37" name="Image 1" descr="/home/claude/ge_cl_white_logo.png">
            <a:extLst>
              <a:ext uri="{FF2B5EF4-FFF2-40B4-BE49-F238E27FC236}">
                <a16:creationId xmlns:a16="http://schemas.microsoft.com/office/drawing/2014/main" id="{0EFF32E0-917A-A4BB-6020-C324B82233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472" y="201168"/>
            <a:ext cx="2377440" cy="329184"/>
          </a:xfrm>
          <a:prstGeom prst="rect">
            <a:avLst/>
          </a:prstGeom>
        </p:spPr>
      </p:pic>
      <p:sp>
        <p:nvSpPr>
          <p:cNvPr id="39" name="Text 0">
            <a:extLst>
              <a:ext uri="{FF2B5EF4-FFF2-40B4-BE49-F238E27FC236}">
                <a16:creationId xmlns:a16="http://schemas.microsoft.com/office/drawing/2014/main" id="{131E8C27-56F9-E6DE-F752-3AE0B931D973}"/>
              </a:ext>
            </a:extLst>
          </p:cNvPr>
          <p:cNvSpPr/>
          <p:nvPr/>
        </p:nvSpPr>
        <p:spPr>
          <a:xfrm>
            <a:off x="365760" y="237744"/>
            <a:ext cx="11457432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100" b="1" kern="0" spc="50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NWCCF 2026</a:t>
            </a:r>
            <a:endParaRPr lang="en-US" sz="110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499EF814-0A88-2880-BC6D-86783FDD7212}"/>
              </a:ext>
            </a:extLst>
          </p:cNvPr>
          <p:cNvSpPr/>
          <p:nvPr/>
        </p:nvSpPr>
        <p:spPr>
          <a:xfrm>
            <a:off x="0" y="-1"/>
            <a:ext cx="12191999" cy="585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0CCDCFB1-9E4D-CAB0-8CF4-86927314D662}"/>
              </a:ext>
            </a:extLst>
          </p:cNvPr>
          <p:cNvSpPr/>
          <p:nvPr/>
        </p:nvSpPr>
        <p:spPr>
          <a:xfrm>
            <a:off x="475488" y="804672"/>
            <a:ext cx="11274552" cy="804672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r>
              <a:rPr lang="en-US" sz="4000" b="1">
                <a:solidFill>
                  <a:srgbClr val="FFFFFF"/>
                </a:solidFill>
                <a:latin typeface="Trebuchet MS"/>
                <a:ea typeface="Trebuchet MS" pitchFamily="34" charset="-122"/>
                <a:cs typeface="Trebuchet MS" pitchFamily="34" charset="-120"/>
              </a:rPr>
              <a:t>Where Students Fall Out of Belief</a:t>
            </a:r>
            <a:endParaRPr lang="en-US" sz="4000">
              <a:solidFill>
                <a:srgbClr val="000000"/>
              </a:solidFill>
              <a:latin typeface="Trebuchet MS"/>
              <a:ea typeface="Trebuchet MS" pitchFamily="34" charset="-122"/>
              <a:cs typeface="Trebuchet MS" pitchFamily="34" charset="-120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527348C4-D6A1-394E-5593-BA50EDC7A6B4}"/>
              </a:ext>
            </a:extLst>
          </p:cNvPr>
          <p:cNvSpPr/>
          <p:nvPr/>
        </p:nvSpPr>
        <p:spPr>
          <a:xfrm>
            <a:off x="2036291" y="2274588"/>
            <a:ext cx="1513856" cy="471714"/>
          </a:xfrm>
          <a:prstGeom prst="roundRect">
            <a:avLst/>
          </a:prstGeom>
          <a:solidFill>
            <a:srgbClr val="E4EDF5"/>
          </a:solidFill>
          <a:ln>
            <a:solidFill>
              <a:srgbClr val="005A8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solidFill>
                  <a:schemeClr val="tx1">
                    <a:lumMod val="95000"/>
                    <a:lumOff val="5000"/>
                  </a:schemeClr>
                </a:solidFill>
                <a:ea typeface="Calibri"/>
                <a:cs typeface="Calibri"/>
              </a:rPr>
              <a:t>INQUIRY</a:t>
            </a:r>
            <a:endParaRPr lang="en-US" sz="1400">
              <a:solidFill>
                <a:schemeClr val="tx1">
                  <a:lumMod val="95000"/>
                  <a:lumOff val="5000"/>
                </a:schemeClr>
              </a:solidFill>
              <a:ea typeface="Calibri"/>
              <a:cs typeface="Calibri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08A56298-AC17-8026-0262-7A3060AD69F5}"/>
              </a:ext>
            </a:extLst>
          </p:cNvPr>
          <p:cNvSpPr/>
          <p:nvPr/>
        </p:nvSpPr>
        <p:spPr>
          <a:xfrm>
            <a:off x="3959726" y="2274587"/>
            <a:ext cx="1513856" cy="471714"/>
          </a:xfrm>
          <a:prstGeom prst="roundRect">
            <a:avLst/>
          </a:prstGeom>
          <a:solidFill>
            <a:srgbClr val="E4EDF5"/>
          </a:solidFill>
          <a:ln>
            <a:solidFill>
              <a:srgbClr val="005A8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400" b="1">
                <a:solidFill>
                  <a:schemeClr val="tx1">
                    <a:lumMod val="95000"/>
                    <a:lumOff val="5000"/>
                  </a:schemeClr>
                </a:solidFill>
                <a:ea typeface="Calibri"/>
                <a:cs typeface="Calibri"/>
              </a:rPr>
              <a:t>TOUR</a:t>
            </a:r>
            <a:endParaRPr lang="en-US" sz="140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2039A9F6-E274-DEA7-5D2D-CC2716851DB1}"/>
              </a:ext>
            </a:extLst>
          </p:cNvPr>
          <p:cNvSpPr/>
          <p:nvPr/>
        </p:nvSpPr>
        <p:spPr>
          <a:xfrm>
            <a:off x="5895451" y="2274586"/>
            <a:ext cx="1513856" cy="471714"/>
          </a:xfrm>
          <a:prstGeom prst="roundRect">
            <a:avLst/>
          </a:prstGeom>
          <a:solidFill>
            <a:srgbClr val="E4EDF5"/>
          </a:solidFill>
          <a:ln>
            <a:solidFill>
              <a:srgbClr val="005A8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400" b="1">
                <a:solidFill>
                  <a:schemeClr val="tx1">
                    <a:lumMod val="95000"/>
                    <a:lumOff val="5000"/>
                  </a:schemeClr>
                </a:solidFill>
                <a:ea typeface="Calibri"/>
                <a:cs typeface="Calibri"/>
              </a:rPr>
              <a:t>FINANCE</a:t>
            </a:r>
            <a:endParaRPr lang="en-US" sz="1400">
              <a:solidFill>
                <a:schemeClr val="tx1">
                  <a:lumMod val="95000"/>
                  <a:lumOff val="5000"/>
                </a:schemeClr>
              </a:solidFill>
              <a:ea typeface="Calibri"/>
              <a:cs typeface="Calibri"/>
            </a:endParaRP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43A31686-1F2C-FD9C-85D4-0A6FB58EF82E}"/>
              </a:ext>
            </a:extLst>
          </p:cNvPr>
          <p:cNvSpPr/>
          <p:nvPr/>
        </p:nvSpPr>
        <p:spPr>
          <a:xfrm>
            <a:off x="7818885" y="2274585"/>
            <a:ext cx="1513856" cy="471714"/>
          </a:xfrm>
          <a:prstGeom prst="roundRect">
            <a:avLst/>
          </a:prstGeom>
          <a:solidFill>
            <a:srgbClr val="E4EDF5"/>
          </a:solidFill>
          <a:ln>
            <a:solidFill>
              <a:srgbClr val="005A8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400" b="1">
                <a:solidFill>
                  <a:schemeClr val="tx1">
                    <a:lumMod val="95000"/>
                    <a:lumOff val="5000"/>
                  </a:schemeClr>
                </a:solidFill>
                <a:ea typeface="Calibri"/>
                <a:cs typeface="Calibri"/>
              </a:rPr>
              <a:t>ENROLL</a:t>
            </a:r>
            <a:endParaRPr lang="en-US" sz="1400">
              <a:solidFill>
                <a:schemeClr val="tx1">
                  <a:lumMod val="95000"/>
                  <a:lumOff val="5000"/>
                </a:schemeClr>
              </a:solidFill>
              <a:ea typeface="Calibri"/>
              <a:cs typeface="Calibri"/>
            </a:endParaRP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FFC636AE-D077-AF5C-73B3-7C68126A50AE}"/>
              </a:ext>
            </a:extLst>
          </p:cNvPr>
          <p:cNvSpPr/>
          <p:nvPr/>
        </p:nvSpPr>
        <p:spPr>
          <a:xfrm>
            <a:off x="9736175" y="2274584"/>
            <a:ext cx="1513856" cy="471714"/>
          </a:xfrm>
          <a:prstGeom prst="roundRect">
            <a:avLst/>
          </a:prstGeom>
          <a:solidFill>
            <a:srgbClr val="E4EDF5"/>
          </a:solidFill>
          <a:ln>
            <a:solidFill>
              <a:srgbClr val="005A8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400" b="1">
                <a:solidFill>
                  <a:schemeClr val="tx1">
                    <a:lumMod val="95000"/>
                    <a:lumOff val="5000"/>
                  </a:schemeClr>
                </a:solidFill>
                <a:ea typeface="Calibri"/>
                <a:cs typeface="Calibri"/>
              </a:rPr>
              <a:t>START</a:t>
            </a:r>
            <a:endParaRPr lang="en-US" sz="1400">
              <a:solidFill>
                <a:schemeClr val="tx1">
                  <a:lumMod val="95000"/>
                  <a:lumOff val="5000"/>
                </a:schemeClr>
              </a:solidFill>
              <a:ea typeface="Calibri"/>
              <a:cs typeface="Calibri"/>
            </a:endParaRP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23D2E820-AE7E-3EBD-8486-80F1B38C29CC}"/>
              </a:ext>
            </a:extLst>
          </p:cNvPr>
          <p:cNvSpPr/>
          <p:nvPr/>
        </p:nvSpPr>
        <p:spPr>
          <a:xfrm>
            <a:off x="2036291" y="3055023"/>
            <a:ext cx="1513856" cy="471714"/>
          </a:xfrm>
          <a:prstGeom prst="roundRect">
            <a:avLst/>
          </a:prstGeom>
          <a:solidFill>
            <a:schemeClr val="bg1"/>
          </a:solidFill>
          <a:ln>
            <a:solidFill>
              <a:srgbClr val="3AA5F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i="1">
                <a:solidFill>
                  <a:srgbClr val="005A8D"/>
                </a:solidFill>
                <a:ea typeface="Calibri"/>
                <a:cs typeface="Calibri"/>
              </a:rPr>
              <a:t>Curious</a:t>
            </a:r>
            <a:endParaRPr lang="en-US" sz="1600">
              <a:solidFill>
                <a:srgbClr val="005A8D"/>
              </a:solidFill>
            </a:endParaRP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57C769BA-69E6-7D59-9D99-B9A12EC37A2F}"/>
              </a:ext>
            </a:extLst>
          </p:cNvPr>
          <p:cNvSpPr/>
          <p:nvPr/>
        </p:nvSpPr>
        <p:spPr>
          <a:xfrm>
            <a:off x="3959725" y="3055022"/>
            <a:ext cx="1513856" cy="471714"/>
          </a:xfrm>
          <a:prstGeom prst="roundRect">
            <a:avLst/>
          </a:prstGeom>
          <a:solidFill>
            <a:schemeClr val="bg1"/>
          </a:solidFill>
          <a:ln>
            <a:solidFill>
              <a:srgbClr val="3AA5F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i="1">
                <a:solidFill>
                  <a:srgbClr val="005A8D"/>
                </a:solidFill>
                <a:ea typeface="Calibri"/>
                <a:cs typeface="Calibri"/>
              </a:rPr>
              <a:t>Excited</a:t>
            </a:r>
            <a:endParaRPr lang="en-US" sz="1600">
              <a:solidFill>
                <a:srgbClr val="005A8D"/>
              </a:solidFill>
              <a:ea typeface="Calibri"/>
              <a:cs typeface="Calibri"/>
            </a:endParaRP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9CF9004B-E4F6-4F97-62E2-A934D254DF24}"/>
              </a:ext>
            </a:extLst>
          </p:cNvPr>
          <p:cNvSpPr/>
          <p:nvPr/>
        </p:nvSpPr>
        <p:spPr>
          <a:xfrm>
            <a:off x="5895450" y="3055021"/>
            <a:ext cx="1513856" cy="471714"/>
          </a:xfrm>
          <a:prstGeom prst="roundRect">
            <a:avLst/>
          </a:prstGeom>
          <a:solidFill>
            <a:schemeClr val="bg1"/>
          </a:solidFill>
          <a:ln>
            <a:solidFill>
              <a:srgbClr val="3AA5F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i="1">
                <a:solidFill>
                  <a:srgbClr val="005A8D"/>
                </a:solidFill>
                <a:ea typeface="Calibri"/>
                <a:cs typeface="Calibri"/>
              </a:rPr>
              <a:t>Uncertain</a:t>
            </a:r>
            <a:endParaRPr lang="en-US" sz="1600">
              <a:solidFill>
                <a:srgbClr val="005A8D"/>
              </a:solidFill>
              <a:ea typeface="Calibri"/>
              <a:cs typeface="Calibri"/>
            </a:endParaRP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FC0D4674-4FC3-C5F1-104D-B33C93B04970}"/>
              </a:ext>
            </a:extLst>
          </p:cNvPr>
          <p:cNvSpPr/>
          <p:nvPr/>
        </p:nvSpPr>
        <p:spPr>
          <a:xfrm>
            <a:off x="7818884" y="3055020"/>
            <a:ext cx="1513856" cy="471714"/>
          </a:xfrm>
          <a:prstGeom prst="roundRect">
            <a:avLst/>
          </a:prstGeom>
          <a:solidFill>
            <a:schemeClr val="bg1"/>
          </a:solidFill>
          <a:ln>
            <a:solidFill>
              <a:srgbClr val="3AA5F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i="1">
                <a:solidFill>
                  <a:srgbClr val="005A8D"/>
                </a:solidFill>
                <a:ea typeface="Calibri"/>
                <a:cs typeface="Calibri"/>
              </a:rPr>
              <a:t>Hopeful</a:t>
            </a:r>
            <a:endParaRPr lang="en-US">
              <a:solidFill>
                <a:srgbClr val="005A8D"/>
              </a:solidFill>
            </a:endParaRP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293277EA-3986-2CD2-FED5-2C31BBEDAD33}"/>
              </a:ext>
            </a:extLst>
          </p:cNvPr>
          <p:cNvSpPr/>
          <p:nvPr/>
        </p:nvSpPr>
        <p:spPr>
          <a:xfrm>
            <a:off x="9736174" y="3055019"/>
            <a:ext cx="1513856" cy="471714"/>
          </a:xfrm>
          <a:prstGeom prst="roundRect">
            <a:avLst/>
          </a:prstGeom>
          <a:solidFill>
            <a:schemeClr val="bg1"/>
          </a:solidFill>
          <a:ln>
            <a:solidFill>
              <a:srgbClr val="3AA5F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i="1">
                <a:solidFill>
                  <a:srgbClr val="005A8D"/>
                </a:solidFill>
                <a:ea typeface="Calibri"/>
                <a:cs typeface="Calibri"/>
              </a:rPr>
              <a:t>???</a:t>
            </a:r>
            <a:endParaRPr lang="en-US">
              <a:solidFill>
                <a:srgbClr val="005A8D"/>
              </a:solidFill>
            </a:endParaRP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84AAEE05-2F0D-B48F-2124-83DD661EC969}"/>
              </a:ext>
            </a:extLst>
          </p:cNvPr>
          <p:cNvSpPr/>
          <p:nvPr/>
        </p:nvSpPr>
        <p:spPr>
          <a:xfrm>
            <a:off x="5895451" y="3829311"/>
            <a:ext cx="1513856" cy="471714"/>
          </a:xfrm>
          <a:prstGeom prst="roundRect">
            <a:avLst/>
          </a:prstGeom>
          <a:solidFill>
            <a:srgbClr val="FFF0E8"/>
          </a:solidFill>
          <a:ln>
            <a:solidFill>
              <a:srgbClr val="F26E2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300" b="1">
                <a:solidFill>
                  <a:srgbClr val="F26E20"/>
                </a:solidFill>
                <a:ea typeface="Calibri"/>
                <a:cs typeface="Calibri"/>
              </a:rPr>
              <a:t>Message Drift</a:t>
            </a:r>
            <a:endParaRPr lang="en-US" sz="1300">
              <a:solidFill>
                <a:srgbClr val="F26E20"/>
              </a:solidFill>
              <a:ea typeface="Calibri"/>
              <a:cs typeface="Calibri"/>
            </a:endParaRP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50259358-AC36-1852-B832-FE248E0CE704}"/>
              </a:ext>
            </a:extLst>
          </p:cNvPr>
          <p:cNvSpPr/>
          <p:nvPr/>
        </p:nvSpPr>
        <p:spPr>
          <a:xfrm>
            <a:off x="7818885" y="3829310"/>
            <a:ext cx="1513856" cy="471714"/>
          </a:xfrm>
          <a:prstGeom prst="roundRect">
            <a:avLst/>
          </a:prstGeom>
          <a:solidFill>
            <a:srgbClr val="FFF0E8"/>
          </a:solidFill>
          <a:ln>
            <a:solidFill>
              <a:srgbClr val="F26E2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300" b="1">
                <a:solidFill>
                  <a:srgbClr val="F26E20"/>
                </a:solidFill>
                <a:ea typeface="Calibri"/>
                <a:cs typeface="Calibri"/>
              </a:rPr>
              <a:t>Handoff Reset</a:t>
            </a:r>
            <a:endParaRPr lang="en-US" sz="1300">
              <a:solidFill>
                <a:srgbClr val="F26E20"/>
              </a:solidFill>
              <a:ea typeface="Calibri"/>
              <a:cs typeface="Calibri"/>
            </a:endParaRP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0D1BB530-7591-3A2B-D3D9-A04C80AA1F88}"/>
              </a:ext>
            </a:extLst>
          </p:cNvPr>
          <p:cNvSpPr/>
          <p:nvPr/>
        </p:nvSpPr>
        <p:spPr>
          <a:xfrm>
            <a:off x="9736175" y="3829309"/>
            <a:ext cx="1513856" cy="471714"/>
          </a:xfrm>
          <a:prstGeom prst="roundRect">
            <a:avLst/>
          </a:prstGeom>
          <a:solidFill>
            <a:srgbClr val="FFF0E8"/>
          </a:solidFill>
          <a:ln>
            <a:solidFill>
              <a:srgbClr val="F26E2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300" b="1">
                <a:solidFill>
                  <a:srgbClr val="F26E20"/>
                </a:solidFill>
                <a:ea typeface="Calibri"/>
                <a:cs typeface="Calibri"/>
              </a:rPr>
              <a:t>The Stitch</a:t>
            </a:r>
            <a:endParaRPr lang="en-US" sz="1300">
              <a:solidFill>
                <a:srgbClr val="F26E20"/>
              </a:solidFill>
              <a:ea typeface="Calibri"/>
              <a:cs typeface="Calibri"/>
            </a:endParaRPr>
          </a:p>
        </p:txBody>
      </p:sp>
      <p:sp>
        <p:nvSpPr>
          <p:cNvPr id="57" name="Text 6">
            <a:extLst>
              <a:ext uri="{FF2B5EF4-FFF2-40B4-BE49-F238E27FC236}">
                <a16:creationId xmlns:a16="http://schemas.microsoft.com/office/drawing/2014/main" id="{F1842CBF-A339-3E97-D0F5-5F8C9A24B5AD}"/>
              </a:ext>
            </a:extLst>
          </p:cNvPr>
          <p:cNvSpPr/>
          <p:nvPr/>
        </p:nvSpPr>
        <p:spPr>
          <a:xfrm>
            <a:off x="5535020" y="2274298"/>
            <a:ext cx="333656" cy="47007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400">
                <a:solidFill>
                  <a:srgbClr val="9888B8"/>
                </a:solidFill>
              </a:rPr>
              <a:t>→</a:t>
            </a:r>
            <a:endParaRPr lang="en-US" sz="1400"/>
          </a:p>
        </p:txBody>
      </p:sp>
      <p:sp>
        <p:nvSpPr>
          <p:cNvPr id="58" name="Text 6">
            <a:extLst>
              <a:ext uri="{FF2B5EF4-FFF2-40B4-BE49-F238E27FC236}">
                <a16:creationId xmlns:a16="http://schemas.microsoft.com/office/drawing/2014/main" id="{102A7C9F-E618-BAE5-C331-4AF80FCB6D87}"/>
              </a:ext>
            </a:extLst>
          </p:cNvPr>
          <p:cNvSpPr/>
          <p:nvPr/>
        </p:nvSpPr>
        <p:spPr>
          <a:xfrm>
            <a:off x="7458455" y="2274297"/>
            <a:ext cx="352091" cy="47007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400">
                <a:solidFill>
                  <a:srgbClr val="9888B8"/>
                </a:solidFill>
              </a:rPr>
              <a:t>→</a:t>
            </a:r>
            <a:endParaRPr lang="en-US" sz="1400"/>
          </a:p>
        </p:txBody>
      </p:sp>
      <p:sp>
        <p:nvSpPr>
          <p:cNvPr id="59" name="Text 6">
            <a:extLst>
              <a:ext uri="{FF2B5EF4-FFF2-40B4-BE49-F238E27FC236}">
                <a16:creationId xmlns:a16="http://schemas.microsoft.com/office/drawing/2014/main" id="{7C036A7E-B3CC-9521-401C-84443B93B1D6}"/>
              </a:ext>
            </a:extLst>
          </p:cNvPr>
          <p:cNvSpPr/>
          <p:nvPr/>
        </p:nvSpPr>
        <p:spPr>
          <a:xfrm>
            <a:off x="9388034" y="2274296"/>
            <a:ext cx="339801" cy="47007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400">
                <a:solidFill>
                  <a:srgbClr val="9888B8"/>
                </a:solidFill>
              </a:rPr>
              <a:t>→</a:t>
            </a:r>
            <a:endParaRPr lang="en-US" sz="1400"/>
          </a:p>
        </p:txBody>
      </p:sp>
      <p:sp>
        <p:nvSpPr>
          <p:cNvPr id="60" name="Text 1">
            <a:extLst>
              <a:ext uri="{FF2B5EF4-FFF2-40B4-BE49-F238E27FC236}">
                <a16:creationId xmlns:a16="http://schemas.microsoft.com/office/drawing/2014/main" id="{67AA59DD-887E-58AB-001A-97815C3E7D04}"/>
              </a:ext>
            </a:extLst>
          </p:cNvPr>
          <p:cNvSpPr/>
          <p:nvPr/>
        </p:nvSpPr>
        <p:spPr>
          <a:xfrm>
            <a:off x="290702" y="3053428"/>
            <a:ext cx="1237241" cy="474483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algn="r"/>
            <a:r>
              <a:rPr lang="en-US" sz="1000">
                <a:solidFill>
                  <a:srgbClr val="73C0FF"/>
                </a:solidFill>
                <a:ea typeface="Calibri"/>
                <a:cs typeface="Calibri"/>
              </a:rPr>
              <a:t>Student</a:t>
            </a:r>
            <a:r>
              <a:rPr lang="en-US" sz="900">
                <a:solidFill>
                  <a:srgbClr val="73C0FF"/>
                </a:solidFill>
                <a:ea typeface="Calibri"/>
                <a:cs typeface="Calibri"/>
              </a:rPr>
              <a:t> feels:</a:t>
            </a: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F6BBE804-73E6-DCC2-5C36-104B24B3526F}"/>
              </a:ext>
            </a:extLst>
          </p:cNvPr>
          <p:cNvSpPr/>
          <p:nvPr/>
        </p:nvSpPr>
        <p:spPr>
          <a:xfrm>
            <a:off x="1447159" y="5737411"/>
            <a:ext cx="9233647" cy="499462"/>
          </a:xfrm>
          <a:prstGeom prst="roundRect">
            <a:avLst/>
          </a:prstGeom>
          <a:solidFill>
            <a:srgbClr val="E4EDF5"/>
          </a:solidFill>
          <a:ln>
            <a:solidFill>
              <a:srgbClr val="3AA5F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rgbClr val="005A8D"/>
                </a:solidFill>
                <a:ea typeface="Calibri"/>
                <a:cs typeface="Calibri"/>
              </a:rPr>
              <a:t>ALIGNMENT = CONSISTENCY OF EXPERIENCE ACROSS EVERY MOMENT</a:t>
            </a:r>
            <a:endParaRPr lang="en-US" sz="1600">
              <a:solidFill>
                <a:srgbClr val="005A8D"/>
              </a:solidFill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1"/>
          <p:cNvSpPr/>
          <p:nvPr/>
        </p:nvSpPr>
        <p:spPr>
          <a:xfrm>
            <a:off x="475488" y="749808"/>
            <a:ext cx="11274552" cy="77724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marL="0" indent="0">
              <a:buNone/>
            </a:pPr>
            <a:r>
              <a:rPr lang="en-US" sz="4000" b="1">
                <a:solidFill>
                  <a:srgbClr val="FFFFFF"/>
                </a:solidFill>
                <a:latin typeface="Trebuchet MS"/>
                <a:ea typeface="Trebuchet MS" pitchFamily="34" charset="-122"/>
                <a:cs typeface="Trebuchet MS" pitchFamily="34" charset="-120"/>
              </a:rPr>
              <a:t>The Warm Hand-off Continuity</a:t>
            </a:r>
            <a:endParaRPr lang="en-US" sz="4000" dirty="0"/>
          </a:p>
        </p:txBody>
      </p:sp>
      <p:sp>
        <p:nvSpPr>
          <p:cNvPr id="7" name="Shape 3"/>
          <p:cNvSpPr/>
          <p:nvPr/>
        </p:nvSpPr>
        <p:spPr>
          <a:xfrm>
            <a:off x="543525" y="1713139"/>
            <a:ext cx="3305936" cy="3948576"/>
          </a:xfrm>
          <a:prstGeom prst="rect">
            <a:avLst/>
          </a:prstGeom>
          <a:solidFill>
            <a:srgbClr val="FFFFFF"/>
          </a:solidFill>
          <a:ln w="12700">
            <a:solidFill>
              <a:srgbClr val="3AA5FB"/>
            </a:solidFill>
            <a:prstDash val="solid"/>
          </a:ln>
        </p:spPr>
        <p:txBody>
          <a:bodyPr/>
          <a:lstStyle/>
          <a:p>
            <a:endParaRPr lang="en-CA"/>
          </a:p>
        </p:txBody>
      </p:sp>
      <p:sp>
        <p:nvSpPr>
          <p:cNvPr id="9" name="Text 5"/>
          <p:cNvSpPr/>
          <p:nvPr/>
        </p:nvSpPr>
        <p:spPr>
          <a:xfrm>
            <a:off x="769130" y="1876915"/>
            <a:ext cx="3303760" cy="475488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marL="0" indent="0">
              <a:buNone/>
            </a:pPr>
            <a:r>
              <a:rPr lang="en-US" sz="1600" b="1">
                <a:solidFill>
                  <a:srgbClr val="005A8D"/>
                </a:solidFill>
              </a:rPr>
              <a:t>Admissions </a:t>
            </a:r>
            <a:r>
              <a:rPr lang="en-US" sz="1600">
                <a:solidFill>
                  <a:srgbClr val="005A8D"/>
                </a:solidFill>
              </a:rPr>
              <a:t>→</a:t>
            </a:r>
            <a:r>
              <a:rPr lang="en-US" sz="1600" b="1">
                <a:solidFill>
                  <a:srgbClr val="005A8D"/>
                </a:solidFill>
              </a:rPr>
              <a:t> Finance</a:t>
            </a:r>
            <a:endParaRPr lang="en-US" sz="1600">
              <a:solidFill>
                <a:srgbClr val="005A8D"/>
              </a:solidFill>
              <a:ea typeface="Calibri"/>
              <a:cs typeface="Calibri"/>
            </a:endParaRPr>
          </a:p>
        </p:txBody>
      </p:sp>
      <p:sp>
        <p:nvSpPr>
          <p:cNvPr id="11" name="Text 7"/>
          <p:cNvSpPr/>
          <p:nvPr/>
        </p:nvSpPr>
        <p:spPr>
          <a:xfrm>
            <a:off x="767279" y="2696010"/>
            <a:ext cx="3305392" cy="73152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r>
              <a:rPr lang="en-US" sz="1600">
                <a:solidFill>
                  <a:srgbClr val="3AA5FB"/>
                </a:solidFill>
              </a:rPr>
              <a:t>• </a:t>
            </a:r>
            <a:r>
              <a:rPr lang="en-US" sz="1600">
                <a:solidFill>
                  <a:srgbClr val="160830"/>
                </a:solidFill>
              </a:rPr>
              <a:t>Excitement trigger</a:t>
            </a:r>
            <a:endParaRPr lang="en-US" sz="1600"/>
          </a:p>
        </p:txBody>
      </p:sp>
      <p:sp>
        <p:nvSpPr>
          <p:cNvPr id="13" name="Text 9"/>
          <p:cNvSpPr/>
          <p:nvPr/>
        </p:nvSpPr>
        <p:spPr>
          <a:xfrm>
            <a:off x="767280" y="3426714"/>
            <a:ext cx="3305391" cy="772341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r>
              <a:rPr lang="en-US" sz="1600">
                <a:solidFill>
                  <a:srgbClr val="3AA5FB"/>
                </a:solidFill>
              </a:rPr>
              <a:t>• </a:t>
            </a:r>
            <a:r>
              <a:rPr lang="en-US" sz="1600">
                <a:solidFill>
                  <a:srgbClr val="160830"/>
                </a:solidFill>
              </a:rPr>
              <a:t>Hesitation or concern</a:t>
            </a:r>
            <a:endParaRPr lang="en-US" sz="1600">
              <a:ea typeface="Calibri"/>
              <a:cs typeface="Calibri"/>
            </a:endParaRPr>
          </a:p>
        </p:txBody>
      </p:sp>
      <p:sp>
        <p:nvSpPr>
          <p:cNvPr id="15" name="Text 11"/>
          <p:cNvSpPr/>
          <p:nvPr/>
        </p:nvSpPr>
        <p:spPr>
          <a:xfrm>
            <a:off x="767280" y="4198239"/>
            <a:ext cx="3305391" cy="73152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r>
              <a:rPr lang="en-US" sz="1600">
                <a:solidFill>
                  <a:srgbClr val="3AA5FB"/>
                </a:solidFill>
              </a:rPr>
              <a:t>• </a:t>
            </a:r>
            <a:r>
              <a:rPr lang="en-US" sz="1600">
                <a:solidFill>
                  <a:srgbClr val="160830"/>
                </a:solidFill>
              </a:rPr>
              <a:t>Emotional state walking out</a:t>
            </a:r>
            <a:endParaRPr lang="en-US" sz="1600">
              <a:ea typeface="Calibri"/>
              <a:cs typeface="Calibri"/>
            </a:endParaRPr>
          </a:p>
        </p:txBody>
      </p:sp>
      <p:sp>
        <p:nvSpPr>
          <p:cNvPr id="16" name="Text 12"/>
          <p:cNvSpPr/>
          <p:nvPr/>
        </p:nvSpPr>
        <p:spPr>
          <a:xfrm>
            <a:off x="4019550" y="3548797"/>
            <a:ext cx="27432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200" dirty="0">
                <a:solidFill>
                  <a:srgbClr val="9888B8"/>
                </a:solidFill>
              </a:rPr>
              <a:t>→</a:t>
            </a:r>
            <a:endParaRPr lang="en-US" sz="2200" dirty="0"/>
          </a:p>
        </p:txBody>
      </p:sp>
      <p:sp>
        <p:nvSpPr>
          <p:cNvPr id="26" name="Text 22"/>
          <p:cNvSpPr/>
          <p:nvPr/>
        </p:nvSpPr>
        <p:spPr>
          <a:xfrm>
            <a:off x="7933182" y="3548797"/>
            <a:ext cx="27432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200" dirty="0">
                <a:solidFill>
                  <a:srgbClr val="9888B8"/>
                </a:solidFill>
              </a:rPr>
              <a:t>→</a:t>
            </a:r>
            <a:endParaRPr lang="en-US" sz="2200" dirty="0"/>
          </a:p>
        </p:txBody>
      </p:sp>
      <p:sp>
        <p:nvSpPr>
          <p:cNvPr id="36" name="Text 32"/>
          <p:cNvSpPr/>
          <p:nvPr/>
        </p:nvSpPr>
        <p:spPr>
          <a:xfrm>
            <a:off x="457200" y="6140468"/>
            <a:ext cx="11274552" cy="32004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marL="0" indent="0" algn="ctr">
              <a:buNone/>
            </a:pPr>
            <a:r>
              <a:rPr lang="en-US" sz="2000" i="1" dirty="0">
                <a:solidFill>
                  <a:schemeClr val="bg1"/>
                </a:solidFill>
              </a:rPr>
              <a:t>AI prepares the next person. Humans continue the relationship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37" name="Image 1" descr="/home/claude/ge_cl_white_logo.png">
            <a:extLst>
              <a:ext uri="{FF2B5EF4-FFF2-40B4-BE49-F238E27FC236}">
                <a16:creationId xmlns:a16="http://schemas.microsoft.com/office/drawing/2014/main" id="{32009174-68E1-1881-D5A5-BA0B75DCFE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472" y="201168"/>
            <a:ext cx="2377440" cy="329184"/>
          </a:xfrm>
          <a:prstGeom prst="rect">
            <a:avLst/>
          </a:prstGeom>
        </p:spPr>
      </p:pic>
      <p:sp>
        <p:nvSpPr>
          <p:cNvPr id="39" name="Text 0">
            <a:extLst>
              <a:ext uri="{FF2B5EF4-FFF2-40B4-BE49-F238E27FC236}">
                <a16:creationId xmlns:a16="http://schemas.microsoft.com/office/drawing/2014/main" id="{4057A481-1ED7-B961-A06D-9BAD5AD9C29B}"/>
              </a:ext>
            </a:extLst>
          </p:cNvPr>
          <p:cNvSpPr/>
          <p:nvPr/>
        </p:nvSpPr>
        <p:spPr>
          <a:xfrm>
            <a:off x="365760" y="237744"/>
            <a:ext cx="11457432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100" b="1" kern="0" spc="50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NWCCF 2026</a:t>
            </a:r>
            <a:endParaRPr lang="en-US" sz="110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9BA1946-93E9-7460-9057-077D25D1F19E}"/>
              </a:ext>
            </a:extLst>
          </p:cNvPr>
          <p:cNvSpPr/>
          <p:nvPr/>
        </p:nvSpPr>
        <p:spPr>
          <a:xfrm>
            <a:off x="0" y="-1"/>
            <a:ext cx="12191999" cy="585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Shape 3">
            <a:extLst>
              <a:ext uri="{FF2B5EF4-FFF2-40B4-BE49-F238E27FC236}">
                <a16:creationId xmlns:a16="http://schemas.microsoft.com/office/drawing/2014/main" id="{05E6878A-98D1-EE1F-3FB7-A3C73E8FDD65}"/>
              </a:ext>
            </a:extLst>
          </p:cNvPr>
          <p:cNvSpPr/>
          <p:nvPr/>
        </p:nvSpPr>
        <p:spPr>
          <a:xfrm>
            <a:off x="4455578" y="1713139"/>
            <a:ext cx="3309529" cy="3948576"/>
          </a:xfrm>
          <a:prstGeom prst="rect">
            <a:avLst/>
          </a:prstGeom>
          <a:solidFill>
            <a:srgbClr val="FFFFFF"/>
          </a:solidFill>
          <a:ln w="12700">
            <a:solidFill>
              <a:srgbClr val="3AA5FB"/>
            </a:solidFill>
            <a:prstDash val="solid"/>
          </a:ln>
        </p:spPr>
        <p:txBody>
          <a:bodyPr/>
          <a:lstStyle/>
          <a:p>
            <a:endParaRPr lang="en-CA"/>
          </a:p>
        </p:txBody>
      </p:sp>
      <p:sp>
        <p:nvSpPr>
          <p:cNvPr id="42" name="Text 5">
            <a:extLst>
              <a:ext uri="{FF2B5EF4-FFF2-40B4-BE49-F238E27FC236}">
                <a16:creationId xmlns:a16="http://schemas.microsoft.com/office/drawing/2014/main" id="{3402118F-C4BE-0337-CC60-0D9F426AD72A}"/>
              </a:ext>
            </a:extLst>
          </p:cNvPr>
          <p:cNvSpPr/>
          <p:nvPr/>
        </p:nvSpPr>
        <p:spPr>
          <a:xfrm>
            <a:off x="4660772" y="1876914"/>
            <a:ext cx="3303760" cy="475488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r>
              <a:rPr lang="en-US" sz="1600" b="1">
                <a:solidFill>
                  <a:srgbClr val="005A8D"/>
                </a:solidFill>
                <a:ea typeface="+mn-lt"/>
                <a:cs typeface="+mn-lt"/>
              </a:rPr>
              <a:t>Finance </a:t>
            </a:r>
            <a:r>
              <a:rPr lang="en-US" sz="1600">
                <a:solidFill>
                  <a:srgbClr val="005A8D"/>
                </a:solidFill>
                <a:ea typeface="+mn-lt"/>
                <a:cs typeface="+mn-lt"/>
              </a:rPr>
              <a:t>→ </a:t>
            </a:r>
            <a:r>
              <a:rPr lang="en-US" sz="1600" b="1">
                <a:solidFill>
                  <a:srgbClr val="005A8D"/>
                </a:solidFill>
                <a:ea typeface="+mn-lt"/>
                <a:cs typeface="+mn-lt"/>
              </a:rPr>
              <a:t>Academics </a:t>
            </a:r>
            <a:endParaRPr lang="en-US" b="1">
              <a:ea typeface="Calibri"/>
              <a:cs typeface="Calibri"/>
            </a:endParaRPr>
          </a:p>
        </p:txBody>
      </p:sp>
      <p:sp>
        <p:nvSpPr>
          <p:cNvPr id="43" name="Text 7">
            <a:extLst>
              <a:ext uri="{FF2B5EF4-FFF2-40B4-BE49-F238E27FC236}">
                <a16:creationId xmlns:a16="http://schemas.microsoft.com/office/drawing/2014/main" id="{E853F57E-8354-1A16-12B7-7C481D8282E9}"/>
              </a:ext>
            </a:extLst>
          </p:cNvPr>
          <p:cNvSpPr/>
          <p:nvPr/>
        </p:nvSpPr>
        <p:spPr>
          <a:xfrm>
            <a:off x="4658922" y="2696010"/>
            <a:ext cx="3305392" cy="73152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r>
              <a:rPr lang="en-US" sz="1600">
                <a:solidFill>
                  <a:srgbClr val="3AA5FB"/>
                </a:solidFill>
              </a:rPr>
              <a:t>• </a:t>
            </a:r>
            <a:r>
              <a:rPr lang="en-US" sz="1600">
                <a:solidFill>
                  <a:srgbClr val="160830"/>
                </a:solidFill>
              </a:rPr>
              <a:t>Funding clarity achieved?</a:t>
            </a: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44" name="Text 9">
            <a:extLst>
              <a:ext uri="{FF2B5EF4-FFF2-40B4-BE49-F238E27FC236}">
                <a16:creationId xmlns:a16="http://schemas.microsoft.com/office/drawing/2014/main" id="{BD2A2624-663D-4D78-358B-DF56DB25EE54}"/>
              </a:ext>
            </a:extLst>
          </p:cNvPr>
          <p:cNvSpPr/>
          <p:nvPr/>
        </p:nvSpPr>
        <p:spPr>
          <a:xfrm>
            <a:off x="4658923" y="3426714"/>
            <a:ext cx="3305391" cy="772341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r>
              <a:rPr lang="en-US" sz="1600">
                <a:solidFill>
                  <a:srgbClr val="3AA5FB"/>
                </a:solidFill>
              </a:rPr>
              <a:t>• </a:t>
            </a:r>
            <a:r>
              <a:rPr lang="en-US" sz="1600">
                <a:solidFill>
                  <a:srgbClr val="160830"/>
                </a:solidFill>
              </a:rPr>
              <a:t>Outstanding questions</a:t>
            </a: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45" name="Text 11">
            <a:extLst>
              <a:ext uri="{FF2B5EF4-FFF2-40B4-BE49-F238E27FC236}">
                <a16:creationId xmlns:a16="http://schemas.microsoft.com/office/drawing/2014/main" id="{42095E92-0169-5C3C-A159-706C0587789D}"/>
              </a:ext>
            </a:extLst>
          </p:cNvPr>
          <p:cNvSpPr/>
          <p:nvPr/>
        </p:nvSpPr>
        <p:spPr>
          <a:xfrm>
            <a:off x="4658923" y="4198239"/>
            <a:ext cx="3305391" cy="73152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r>
              <a:rPr lang="en-US" sz="1600">
                <a:solidFill>
                  <a:srgbClr val="3AA5FB"/>
                </a:solidFill>
              </a:rPr>
              <a:t>• </a:t>
            </a:r>
            <a:r>
              <a:rPr lang="en-US" sz="1600">
                <a:solidFill>
                  <a:srgbClr val="160830"/>
                </a:solidFill>
              </a:rPr>
              <a:t>Confidence level</a:t>
            </a: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48" name="Shape 3">
            <a:extLst>
              <a:ext uri="{FF2B5EF4-FFF2-40B4-BE49-F238E27FC236}">
                <a16:creationId xmlns:a16="http://schemas.microsoft.com/office/drawing/2014/main" id="{9F47983A-6E60-0D9E-B699-A8BFFB61BD39}"/>
              </a:ext>
            </a:extLst>
          </p:cNvPr>
          <p:cNvSpPr/>
          <p:nvPr/>
        </p:nvSpPr>
        <p:spPr>
          <a:xfrm>
            <a:off x="8388042" y="1713139"/>
            <a:ext cx="3309529" cy="3948576"/>
          </a:xfrm>
          <a:prstGeom prst="rect">
            <a:avLst/>
          </a:prstGeom>
          <a:solidFill>
            <a:srgbClr val="FFFFFF"/>
          </a:solidFill>
          <a:ln w="12700">
            <a:solidFill>
              <a:srgbClr val="3AA5FB"/>
            </a:solidFill>
            <a:prstDash val="solid"/>
          </a:ln>
        </p:spPr>
        <p:txBody>
          <a:bodyPr/>
          <a:lstStyle/>
          <a:p>
            <a:endParaRPr lang="en-CA"/>
          </a:p>
        </p:txBody>
      </p:sp>
      <p:sp>
        <p:nvSpPr>
          <p:cNvPr id="49" name="Text 5">
            <a:extLst>
              <a:ext uri="{FF2B5EF4-FFF2-40B4-BE49-F238E27FC236}">
                <a16:creationId xmlns:a16="http://schemas.microsoft.com/office/drawing/2014/main" id="{6ABE70D7-C87B-C412-F397-57A1CFC303DF}"/>
              </a:ext>
            </a:extLst>
          </p:cNvPr>
          <p:cNvSpPr/>
          <p:nvPr/>
        </p:nvSpPr>
        <p:spPr>
          <a:xfrm>
            <a:off x="8593236" y="1876914"/>
            <a:ext cx="3303760" cy="475488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r>
              <a:rPr lang="en-US" sz="1600" b="1">
                <a:solidFill>
                  <a:srgbClr val="005A8D"/>
                </a:solidFill>
                <a:ea typeface="+mn-lt"/>
                <a:cs typeface="+mn-lt"/>
              </a:rPr>
              <a:t>Enrollment </a:t>
            </a:r>
            <a:r>
              <a:rPr lang="en-US" sz="1600">
                <a:solidFill>
                  <a:srgbClr val="005A8D"/>
                </a:solidFill>
                <a:ea typeface="+mn-lt"/>
                <a:cs typeface="+mn-lt"/>
              </a:rPr>
              <a:t>→ </a:t>
            </a:r>
            <a:r>
              <a:rPr lang="en-US" sz="1600" b="1">
                <a:solidFill>
                  <a:srgbClr val="005A8D"/>
                </a:solidFill>
                <a:ea typeface="+mn-lt"/>
                <a:cs typeface="+mn-lt"/>
              </a:rPr>
              <a:t>The Stitch </a:t>
            </a:r>
            <a:endParaRPr lang="en-US" b="1">
              <a:ea typeface="+mn-lt"/>
              <a:cs typeface="+mn-lt"/>
            </a:endParaRPr>
          </a:p>
        </p:txBody>
      </p:sp>
      <p:sp>
        <p:nvSpPr>
          <p:cNvPr id="50" name="Text 7">
            <a:extLst>
              <a:ext uri="{FF2B5EF4-FFF2-40B4-BE49-F238E27FC236}">
                <a16:creationId xmlns:a16="http://schemas.microsoft.com/office/drawing/2014/main" id="{100D2FAE-6FEE-1498-21E6-0944716DC16F}"/>
              </a:ext>
            </a:extLst>
          </p:cNvPr>
          <p:cNvSpPr/>
          <p:nvPr/>
        </p:nvSpPr>
        <p:spPr>
          <a:xfrm>
            <a:off x="8591386" y="2696010"/>
            <a:ext cx="3305392" cy="73152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r>
              <a:rPr lang="en-US" sz="1600">
                <a:solidFill>
                  <a:srgbClr val="3AA5FB"/>
                </a:solidFill>
              </a:rPr>
              <a:t>• </a:t>
            </a:r>
            <a:r>
              <a:rPr lang="en-US" sz="1600">
                <a:solidFill>
                  <a:srgbClr val="160830"/>
                </a:solidFill>
              </a:rPr>
              <a:t>Start date confirmed</a:t>
            </a: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51" name="Text 9">
            <a:extLst>
              <a:ext uri="{FF2B5EF4-FFF2-40B4-BE49-F238E27FC236}">
                <a16:creationId xmlns:a16="http://schemas.microsoft.com/office/drawing/2014/main" id="{D1B921D7-538F-30FB-2548-D4B862361FCE}"/>
              </a:ext>
            </a:extLst>
          </p:cNvPr>
          <p:cNvSpPr/>
          <p:nvPr/>
        </p:nvSpPr>
        <p:spPr>
          <a:xfrm>
            <a:off x="8591387" y="3426714"/>
            <a:ext cx="3305391" cy="772341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r>
              <a:rPr lang="en-US" sz="1600">
                <a:solidFill>
                  <a:srgbClr val="3AA5FB"/>
                </a:solidFill>
              </a:rPr>
              <a:t>• </a:t>
            </a:r>
            <a:r>
              <a:rPr lang="en-US" sz="1600">
                <a:solidFill>
                  <a:srgbClr val="160830"/>
                </a:solidFill>
              </a:rPr>
              <a:t>Belonging outreach assigned</a:t>
            </a: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52" name="Text 11">
            <a:extLst>
              <a:ext uri="{FF2B5EF4-FFF2-40B4-BE49-F238E27FC236}">
                <a16:creationId xmlns:a16="http://schemas.microsoft.com/office/drawing/2014/main" id="{C4D12E11-E051-B6CA-A37A-959C0BAECDE9}"/>
              </a:ext>
            </a:extLst>
          </p:cNvPr>
          <p:cNvSpPr/>
          <p:nvPr/>
        </p:nvSpPr>
        <p:spPr>
          <a:xfrm>
            <a:off x="8591387" y="4198239"/>
            <a:ext cx="3305391" cy="73152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r>
              <a:rPr lang="en-US" sz="1600">
                <a:solidFill>
                  <a:srgbClr val="3AA5FB"/>
                </a:solidFill>
              </a:rPr>
              <a:t>• </a:t>
            </a:r>
            <a:r>
              <a:rPr lang="en-US" sz="1600">
                <a:solidFill>
                  <a:srgbClr val="160830"/>
                </a:solidFill>
              </a:rPr>
              <a:t>First week prep sent?</a:t>
            </a:r>
            <a:endParaRPr lang="en-US" sz="16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1"/>
          <p:cNvSpPr/>
          <p:nvPr/>
        </p:nvSpPr>
        <p:spPr>
          <a:xfrm>
            <a:off x="475488" y="749808"/>
            <a:ext cx="11274552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4000" b="1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The Stitch — What To Do</a:t>
            </a:r>
            <a:endParaRPr lang="en-US" sz="4000"/>
          </a:p>
        </p:txBody>
      </p:sp>
      <p:sp>
        <p:nvSpPr>
          <p:cNvPr id="6" name="Shape 2"/>
          <p:cNvSpPr/>
          <p:nvPr/>
        </p:nvSpPr>
        <p:spPr>
          <a:xfrm>
            <a:off x="475488" y="1718925"/>
            <a:ext cx="3639312" cy="3945194"/>
          </a:xfrm>
          <a:prstGeom prst="rect">
            <a:avLst/>
          </a:prstGeom>
          <a:solidFill>
            <a:srgbClr val="FFFFFF"/>
          </a:solidFill>
          <a:ln w="12700">
            <a:solidFill>
              <a:srgbClr val="3AA5FB"/>
            </a:solidFill>
            <a:prstDash val="solid"/>
          </a:ln>
        </p:spPr>
        <p:txBody>
          <a:bodyPr/>
          <a:lstStyle/>
          <a:p>
            <a:endParaRPr lang="en-CA"/>
          </a:p>
        </p:txBody>
      </p:sp>
      <p:sp>
        <p:nvSpPr>
          <p:cNvPr id="8" name="Text 4"/>
          <p:cNvSpPr/>
          <p:nvPr/>
        </p:nvSpPr>
        <p:spPr>
          <a:xfrm>
            <a:off x="612648" y="1828800"/>
            <a:ext cx="3364992" cy="530352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marL="0" indent="0">
              <a:buNone/>
            </a:pPr>
            <a:r>
              <a:rPr lang="en-US" sz="1700" b="1">
                <a:solidFill>
                  <a:srgbClr val="005A8D"/>
                </a:solidFill>
              </a:rPr>
              <a:t>1.  Personal Welcome</a:t>
            </a:r>
            <a:endParaRPr lang="en-US" sz="1700">
              <a:solidFill>
                <a:srgbClr val="005A8D"/>
              </a:solidFill>
              <a:ea typeface="Calibri"/>
              <a:cs typeface="Calibri"/>
            </a:endParaRPr>
          </a:p>
        </p:txBody>
      </p:sp>
      <p:sp>
        <p:nvSpPr>
          <p:cNvPr id="9" name="Text 5"/>
          <p:cNvSpPr/>
          <p:nvPr/>
        </p:nvSpPr>
        <p:spPr>
          <a:xfrm>
            <a:off x="612648" y="2450592"/>
            <a:ext cx="3364992" cy="21945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500">
                <a:solidFill>
                  <a:srgbClr val="3A2060"/>
                </a:solidFill>
              </a:rPr>
              <a:t>A real call or video from someone they've met. Not a template. A human voice saying: "We're excited you're coming."</a:t>
            </a:r>
            <a:endParaRPr lang="en-US" sz="1500"/>
          </a:p>
        </p:txBody>
      </p:sp>
      <p:sp>
        <p:nvSpPr>
          <p:cNvPr id="10" name="Shape 6"/>
          <p:cNvSpPr/>
          <p:nvPr/>
        </p:nvSpPr>
        <p:spPr>
          <a:xfrm>
            <a:off x="612648" y="4709160"/>
            <a:ext cx="3337560" cy="14995"/>
          </a:xfrm>
          <a:prstGeom prst="rect">
            <a:avLst/>
          </a:prstGeom>
          <a:solidFill>
            <a:srgbClr val="3AA5FB"/>
          </a:solidFill>
          <a:ln w="12700">
            <a:noFill/>
            <a:prstDash val="solid"/>
          </a:ln>
        </p:spPr>
        <p:txBody>
          <a:bodyPr/>
          <a:lstStyle/>
          <a:p>
            <a:endParaRPr lang="en-CA"/>
          </a:p>
        </p:txBody>
      </p:sp>
      <p:sp>
        <p:nvSpPr>
          <p:cNvPr id="11" name="Text 7"/>
          <p:cNvSpPr/>
          <p:nvPr/>
        </p:nvSpPr>
        <p:spPr>
          <a:xfrm>
            <a:off x="612648" y="4720713"/>
            <a:ext cx="3364992" cy="94488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i="1">
                <a:solidFill>
                  <a:srgbClr val="3A2060"/>
                </a:solidFill>
              </a:rPr>
              <a:t>AI:  AI drafts talking points so the call is prepared, not scripted.</a:t>
            </a:r>
            <a:endParaRPr lang="en-US" sz="1300"/>
          </a:p>
        </p:txBody>
      </p:sp>
      <p:sp>
        <p:nvSpPr>
          <p:cNvPr id="12" name="Shape 8"/>
          <p:cNvSpPr/>
          <p:nvPr/>
        </p:nvSpPr>
        <p:spPr>
          <a:xfrm>
            <a:off x="4389120" y="1718925"/>
            <a:ext cx="3639312" cy="3945194"/>
          </a:xfrm>
          <a:prstGeom prst="rect">
            <a:avLst/>
          </a:prstGeom>
          <a:solidFill>
            <a:srgbClr val="FFFFFF"/>
          </a:solidFill>
          <a:ln w="12700">
            <a:solidFill>
              <a:srgbClr val="3AA5FB"/>
            </a:solidFill>
            <a:prstDash val="solid"/>
          </a:ln>
        </p:spPr>
        <p:txBody>
          <a:bodyPr/>
          <a:lstStyle/>
          <a:p>
            <a:endParaRPr lang="en-CA"/>
          </a:p>
        </p:txBody>
      </p:sp>
      <p:sp>
        <p:nvSpPr>
          <p:cNvPr id="14" name="Text 10"/>
          <p:cNvSpPr/>
          <p:nvPr/>
        </p:nvSpPr>
        <p:spPr>
          <a:xfrm>
            <a:off x="4526280" y="1828800"/>
            <a:ext cx="3364992" cy="530352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marL="0" indent="0">
              <a:buNone/>
            </a:pPr>
            <a:r>
              <a:rPr lang="en-US" sz="1700" b="1">
                <a:solidFill>
                  <a:srgbClr val="005A8D"/>
                </a:solidFill>
              </a:rPr>
              <a:t>2.  Belonging Signal</a:t>
            </a:r>
            <a:endParaRPr lang="en-US" sz="1700">
              <a:solidFill>
                <a:srgbClr val="005A8D"/>
              </a:solidFill>
              <a:ea typeface="Calibri"/>
              <a:cs typeface="Calibri"/>
            </a:endParaRPr>
          </a:p>
        </p:txBody>
      </p:sp>
      <p:sp>
        <p:nvSpPr>
          <p:cNvPr id="15" name="Text 11"/>
          <p:cNvSpPr/>
          <p:nvPr/>
        </p:nvSpPr>
        <p:spPr>
          <a:xfrm>
            <a:off x="4526280" y="2450592"/>
            <a:ext cx="3364992" cy="21945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500">
                <a:solidFill>
                  <a:srgbClr val="3A2060"/>
                </a:solidFill>
              </a:rPr>
              <a:t>Make them feel part of the community before Day 1. Student buddy intro. Behind-the-scenes look. Meet your cohort.</a:t>
            </a:r>
            <a:endParaRPr lang="en-US" sz="1500"/>
          </a:p>
        </p:txBody>
      </p:sp>
      <p:sp>
        <p:nvSpPr>
          <p:cNvPr id="16" name="Shape 12"/>
          <p:cNvSpPr/>
          <p:nvPr/>
        </p:nvSpPr>
        <p:spPr>
          <a:xfrm>
            <a:off x="4526280" y="4709160"/>
            <a:ext cx="3337560" cy="13676"/>
          </a:xfrm>
          <a:prstGeom prst="rect">
            <a:avLst/>
          </a:prstGeom>
          <a:solidFill>
            <a:srgbClr val="3AA5FB"/>
          </a:solidFill>
          <a:ln w="12700">
            <a:noFill/>
            <a:prstDash val="solid"/>
          </a:ln>
        </p:spPr>
        <p:txBody>
          <a:bodyPr/>
          <a:lstStyle/>
          <a:p>
            <a:endParaRPr lang="en-CA"/>
          </a:p>
        </p:txBody>
      </p:sp>
      <p:sp>
        <p:nvSpPr>
          <p:cNvPr id="17" name="Text 13"/>
          <p:cNvSpPr/>
          <p:nvPr/>
        </p:nvSpPr>
        <p:spPr>
          <a:xfrm>
            <a:off x="4526280" y="4720713"/>
            <a:ext cx="3340412" cy="93873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i="1">
                <a:solidFill>
                  <a:srgbClr val="3A2060"/>
                </a:solidFill>
              </a:rPr>
              <a:t>AI:  AI schedules outreach so no enrolled student goes silent for 3+ days.</a:t>
            </a:r>
            <a:endParaRPr lang="en-US" sz="1300"/>
          </a:p>
        </p:txBody>
      </p:sp>
      <p:sp>
        <p:nvSpPr>
          <p:cNvPr id="18" name="Shape 14"/>
          <p:cNvSpPr/>
          <p:nvPr/>
        </p:nvSpPr>
        <p:spPr>
          <a:xfrm>
            <a:off x="8302752" y="1718925"/>
            <a:ext cx="3639312" cy="3945194"/>
          </a:xfrm>
          <a:prstGeom prst="rect">
            <a:avLst/>
          </a:prstGeom>
          <a:solidFill>
            <a:srgbClr val="FFFFFF"/>
          </a:solidFill>
          <a:ln w="12700">
            <a:solidFill>
              <a:srgbClr val="3AA5FB"/>
            </a:solidFill>
            <a:prstDash val="solid"/>
          </a:ln>
        </p:spPr>
        <p:txBody>
          <a:bodyPr/>
          <a:lstStyle/>
          <a:p>
            <a:endParaRPr lang="en-CA"/>
          </a:p>
        </p:txBody>
      </p:sp>
      <p:sp>
        <p:nvSpPr>
          <p:cNvPr id="20" name="Text 16"/>
          <p:cNvSpPr/>
          <p:nvPr/>
        </p:nvSpPr>
        <p:spPr>
          <a:xfrm>
            <a:off x="8439912" y="1828800"/>
            <a:ext cx="3364992" cy="530352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marL="0" indent="0">
              <a:buNone/>
            </a:pPr>
            <a:r>
              <a:rPr lang="en-US" sz="1700" b="1">
                <a:solidFill>
                  <a:srgbClr val="005A8D"/>
                </a:solidFill>
              </a:rPr>
              <a:t>3.  Practical Bridge</a:t>
            </a:r>
            <a:endParaRPr lang="en-US" sz="1700">
              <a:solidFill>
                <a:srgbClr val="005A8D"/>
              </a:solidFill>
              <a:ea typeface="Calibri"/>
              <a:cs typeface="Calibri"/>
            </a:endParaRPr>
          </a:p>
        </p:txBody>
      </p:sp>
      <p:sp>
        <p:nvSpPr>
          <p:cNvPr id="21" name="Text 17"/>
          <p:cNvSpPr/>
          <p:nvPr/>
        </p:nvSpPr>
        <p:spPr>
          <a:xfrm>
            <a:off x="8439912" y="2450592"/>
            <a:ext cx="3364992" cy="21945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500">
                <a:solidFill>
                  <a:srgbClr val="3A2060"/>
                </a:solidFill>
              </a:rPr>
              <a:t>What to bring. Where to go. What to expect. Eliminate every logistical uncertainty that becomes an excuse.</a:t>
            </a:r>
            <a:endParaRPr lang="en-US" sz="1500"/>
          </a:p>
        </p:txBody>
      </p:sp>
      <p:sp>
        <p:nvSpPr>
          <p:cNvPr id="22" name="Shape 18"/>
          <p:cNvSpPr/>
          <p:nvPr/>
        </p:nvSpPr>
        <p:spPr>
          <a:xfrm>
            <a:off x="8439912" y="4709160"/>
            <a:ext cx="3337560" cy="14995"/>
          </a:xfrm>
          <a:prstGeom prst="rect">
            <a:avLst/>
          </a:prstGeom>
          <a:solidFill>
            <a:srgbClr val="3AA5FB"/>
          </a:solidFill>
          <a:ln w="12700">
            <a:noFill/>
            <a:prstDash val="solid"/>
          </a:ln>
        </p:spPr>
        <p:txBody>
          <a:bodyPr/>
          <a:lstStyle/>
          <a:p>
            <a:endParaRPr lang="en-CA"/>
          </a:p>
        </p:txBody>
      </p:sp>
      <p:sp>
        <p:nvSpPr>
          <p:cNvPr id="23" name="Text 19"/>
          <p:cNvSpPr/>
          <p:nvPr/>
        </p:nvSpPr>
        <p:spPr>
          <a:xfrm>
            <a:off x="8439912" y="4720713"/>
            <a:ext cx="3364992" cy="944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i="1">
                <a:solidFill>
                  <a:srgbClr val="3A2060"/>
                </a:solidFill>
              </a:rPr>
              <a:t>AI:  AI drafts the prep guide. Humans make it warm.</a:t>
            </a:r>
            <a:endParaRPr lang="en-US" sz="1300"/>
          </a:p>
        </p:txBody>
      </p:sp>
      <p:sp>
        <p:nvSpPr>
          <p:cNvPr id="24" name="Text 20"/>
          <p:cNvSpPr/>
          <p:nvPr/>
        </p:nvSpPr>
        <p:spPr>
          <a:xfrm>
            <a:off x="365760" y="6102427"/>
            <a:ext cx="11274552" cy="347472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algn="ctr"/>
            <a:r>
              <a:rPr lang="en-US" sz="2000" i="1">
                <a:solidFill>
                  <a:schemeClr val="bg1"/>
                </a:solidFill>
                <a:ea typeface="+mn-lt"/>
                <a:cs typeface="+mn-lt"/>
              </a:rPr>
              <a:t>AI is the system. The human is the soul</a:t>
            </a:r>
            <a:endParaRPr lang="en-US" sz="2000" i="1">
              <a:solidFill>
                <a:schemeClr val="bg1"/>
              </a:solidFill>
              <a:ea typeface="Calibri"/>
              <a:cs typeface="Calibri"/>
            </a:endParaRPr>
          </a:p>
        </p:txBody>
      </p:sp>
      <p:pic>
        <p:nvPicPr>
          <p:cNvPr id="26" name="Image 1" descr="/home/claude/ge_cl_white_logo.png">
            <a:extLst>
              <a:ext uri="{FF2B5EF4-FFF2-40B4-BE49-F238E27FC236}">
                <a16:creationId xmlns:a16="http://schemas.microsoft.com/office/drawing/2014/main" id="{E68DEC45-386E-9005-98B6-EA2907EC55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472" y="201168"/>
            <a:ext cx="2377440" cy="329184"/>
          </a:xfrm>
          <a:prstGeom prst="rect">
            <a:avLst/>
          </a:prstGeom>
        </p:spPr>
      </p:pic>
      <p:sp>
        <p:nvSpPr>
          <p:cNvPr id="28" name="Text 0">
            <a:extLst>
              <a:ext uri="{FF2B5EF4-FFF2-40B4-BE49-F238E27FC236}">
                <a16:creationId xmlns:a16="http://schemas.microsoft.com/office/drawing/2014/main" id="{39B5BD87-D4DB-25AA-B2E0-777C4A7EB537}"/>
              </a:ext>
            </a:extLst>
          </p:cNvPr>
          <p:cNvSpPr/>
          <p:nvPr/>
        </p:nvSpPr>
        <p:spPr>
          <a:xfrm>
            <a:off x="365760" y="237744"/>
            <a:ext cx="11457432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100" b="1" kern="0" spc="50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NWCCF 2026</a:t>
            </a:r>
            <a:endParaRPr lang="en-US" sz="110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D8FCC12-DD1A-2636-A5A8-AA0D9F7436DC}"/>
              </a:ext>
            </a:extLst>
          </p:cNvPr>
          <p:cNvSpPr/>
          <p:nvPr/>
        </p:nvSpPr>
        <p:spPr>
          <a:xfrm>
            <a:off x="0" y="-1"/>
            <a:ext cx="12191999" cy="585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1"/>
          <p:cNvSpPr/>
          <p:nvPr/>
        </p:nvSpPr>
        <p:spPr>
          <a:xfrm>
            <a:off x="475488" y="749808"/>
            <a:ext cx="11274552" cy="77724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marL="0" indent="0">
              <a:buNone/>
            </a:pPr>
            <a:r>
              <a:rPr lang="en-US" sz="4000" b="1">
                <a:solidFill>
                  <a:srgbClr val="FFFFFF"/>
                </a:solidFill>
                <a:latin typeface="Trebuchet MS"/>
                <a:ea typeface="Trebuchet MS" pitchFamily="34" charset="-122"/>
                <a:cs typeface="Trebuchet MS" pitchFamily="34" charset="-120"/>
              </a:rPr>
              <a:t>Data as Proof</a:t>
            </a:r>
            <a:endParaRPr lang="en-US" sz="4000">
              <a:latin typeface="Trebuchet MS"/>
              <a:ea typeface="Calibri"/>
              <a:cs typeface="Calibri"/>
            </a:endParaRPr>
          </a:p>
        </p:txBody>
      </p:sp>
      <p:sp>
        <p:nvSpPr>
          <p:cNvPr id="6" name="Text 2"/>
          <p:cNvSpPr/>
          <p:nvPr/>
        </p:nvSpPr>
        <p:spPr>
          <a:xfrm>
            <a:off x="475488" y="1572768"/>
            <a:ext cx="11274552" cy="438912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marL="0" indent="0">
              <a:buNone/>
            </a:pPr>
            <a:r>
              <a:rPr lang="en-US">
                <a:solidFill>
                  <a:srgbClr val="D8D0E8"/>
                </a:solidFill>
              </a:rPr>
              <a:t>Every school in this room has numbers that would stop a skeptical prospect cold</a:t>
            </a:r>
            <a:endParaRPr lang="en-US">
              <a:ea typeface="Calibri"/>
              <a:cs typeface="Calibri"/>
            </a:endParaRPr>
          </a:p>
        </p:txBody>
      </p:sp>
      <p:sp>
        <p:nvSpPr>
          <p:cNvPr id="7" name="Shape 3"/>
          <p:cNvSpPr/>
          <p:nvPr/>
        </p:nvSpPr>
        <p:spPr>
          <a:xfrm>
            <a:off x="475488" y="2237428"/>
            <a:ext cx="1927616" cy="2350156"/>
          </a:xfrm>
          <a:prstGeom prst="rect">
            <a:avLst/>
          </a:prstGeom>
          <a:solidFill>
            <a:schemeClr val="bg1"/>
          </a:solidFill>
          <a:ln w="12700">
            <a:solidFill>
              <a:srgbClr val="3AA5FB"/>
            </a:solidFill>
            <a:prstDash val="solid"/>
          </a:ln>
        </p:spPr>
        <p:txBody>
          <a:bodyPr lIns="91440" tIns="45720" rIns="91440" bIns="45720" anchor="ctr"/>
          <a:lstStyle/>
          <a:p>
            <a:pPr algn="ctr"/>
            <a:r>
              <a:rPr lang="en-US" sz="2200" b="1">
                <a:solidFill>
                  <a:srgbClr val="005A8D"/>
                </a:solidFill>
                <a:ea typeface="Calibri"/>
                <a:cs typeface="Calibri"/>
              </a:rPr>
              <a:t>Placement</a:t>
            </a:r>
            <a:endParaRPr lang="en-US" sz="2200">
              <a:ea typeface="Calibri"/>
              <a:cs typeface="Calibri"/>
            </a:endParaRPr>
          </a:p>
          <a:p>
            <a:pPr algn="ctr"/>
            <a:r>
              <a:rPr lang="en-US" sz="2200" b="1">
                <a:solidFill>
                  <a:srgbClr val="005A8D"/>
                </a:solidFill>
                <a:ea typeface="Calibri"/>
                <a:cs typeface="Calibri"/>
              </a:rPr>
              <a:t>Rates</a:t>
            </a:r>
            <a:endParaRPr lang="en-US" sz="2200">
              <a:ea typeface="Calibri"/>
              <a:cs typeface="Calibri"/>
            </a:endParaRPr>
          </a:p>
        </p:txBody>
      </p:sp>
      <p:sp>
        <p:nvSpPr>
          <p:cNvPr id="9" name="Shape 5"/>
          <p:cNvSpPr/>
          <p:nvPr/>
        </p:nvSpPr>
        <p:spPr>
          <a:xfrm>
            <a:off x="2810207" y="2237428"/>
            <a:ext cx="1926681" cy="2356301"/>
          </a:xfrm>
          <a:prstGeom prst="rect">
            <a:avLst/>
          </a:prstGeom>
          <a:solidFill>
            <a:schemeClr val="bg1"/>
          </a:solidFill>
          <a:ln w="12700">
            <a:solidFill>
              <a:srgbClr val="3AA5FB"/>
            </a:solidFill>
            <a:prstDash val="solid"/>
          </a:ln>
        </p:spPr>
        <p:txBody>
          <a:bodyPr lIns="91440" tIns="45720" rIns="91440" bIns="45720" anchor="ctr"/>
          <a:lstStyle/>
          <a:p>
            <a:pPr algn="ctr"/>
            <a:r>
              <a:rPr lang="en-US" sz="2200" b="1">
                <a:solidFill>
                  <a:srgbClr val="005A8D"/>
                </a:solidFill>
                <a:ea typeface="Calibri"/>
                <a:cs typeface="Calibri"/>
              </a:rPr>
              <a:t>Employer</a:t>
            </a:r>
            <a:endParaRPr lang="en-US" sz="2200">
              <a:ea typeface="Calibri"/>
              <a:cs typeface="Calibri"/>
            </a:endParaRPr>
          </a:p>
          <a:p>
            <a:pPr algn="ctr"/>
            <a:r>
              <a:rPr lang="en-US" sz="2200" b="1">
                <a:solidFill>
                  <a:srgbClr val="005A8D"/>
                </a:solidFill>
                <a:ea typeface="Calibri"/>
                <a:cs typeface="Calibri"/>
              </a:rPr>
              <a:t>Partners</a:t>
            </a:r>
            <a:endParaRPr lang="en-US" sz="2200">
              <a:ea typeface="Calibri"/>
              <a:cs typeface="Calibri"/>
            </a:endParaRPr>
          </a:p>
        </p:txBody>
      </p:sp>
      <p:sp>
        <p:nvSpPr>
          <p:cNvPr id="11" name="Shape 7"/>
          <p:cNvSpPr/>
          <p:nvPr/>
        </p:nvSpPr>
        <p:spPr>
          <a:xfrm>
            <a:off x="5151071" y="2237428"/>
            <a:ext cx="1926681" cy="2350156"/>
          </a:xfrm>
          <a:prstGeom prst="rect">
            <a:avLst/>
          </a:prstGeom>
          <a:solidFill>
            <a:schemeClr val="bg1"/>
          </a:solidFill>
          <a:ln w="12700">
            <a:solidFill>
              <a:srgbClr val="3AA5FB"/>
            </a:solidFill>
            <a:prstDash val="solid"/>
          </a:ln>
        </p:spPr>
        <p:txBody>
          <a:bodyPr lIns="91440" tIns="45720" rIns="91440" bIns="45720" anchor="ctr"/>
          <a:lstStyle/>
          <a:p>
            <a:pPr algn="ctr"/>
            <a:r>
              <a:rPr lang="en-US" sz="2200" b="1">
                <a:solidFill>
                  <a:srgbClr val="005A8D"/>
                </a:solidFill>
                <a:ea typeface="Calibri"/>
                <a:cs typeface="Calibri"/>
              </a:rPr>
              <a:t>Graduate</a:t>
            </a:r>
            <a:endParaRPr lang="en-US" sz="2200">
              <a:ea typeface="Calibri"/>
              <a:cs typeface="Calibri"/>
            </a:endParaRPr>
          </a:p>
          <a:p>
            <a:pPr algn="ctr"/>
            <a:r>
              <a:rPr lang="en-US" sz="2200" b="1">
                <a:solidFill>
                  <a:srgbClr val="005A8D"/>
                </a:solidFill>
                <a:ea typeface="Calibri"/>
                <a:cs typeface="Calibri"/>
              </a:rPr>
              <a:t>Outcomes</a:t>
            </a:r>
            <a:endParaRPr lang="en-US" sz="2200">
              <a:ea typeface="Calibri"/>
              <a:cs typeface="Calibri"/>
            </a:endParaRPr>
          </a:p>
        </p:txBody>
      </p:sp>
      <p:sp>
        <p:nvSpPr>
          <p:cNvPr id="13" name="Shape 9"/>
          <p:cNvSpPr/>
          <p:nvPr/>
        </p:nvSpPr>
        <p:spPr>
          <a:xfrm>
            <a:off x="7491935" y="2237428"/>
            <a:ext cx="1926681" cy="2356301"/>
          </a:xfrm>
          <a:prstGeom prst="rect">
            <a:avLst/>
          </a:prstGeom>
          <a:solidFill>
            <a:schemeClr val="bg1"/>
          </a:solidFill>
          <a:ln w="12700">
            <a:solidFill>
              <a:srgbClr val="3AA5FB"/>
            </a:solidFill>
            <a:prstDash val="solid"/>
          </a:ln>
        </p:spPr>
        <p:txBody>
          <a:bodyPr lIns="91440" tIns="45720" rIns="91440" bIns="45720" anchor="ctr"/>
          <a:lstStyle/>
          <a:p>
            <a:pPr algn="ctr"/>
            <a:r>
              <a:rPr lang="en-US" sz="2200" b="1">
                <a:solidFill>
                  <a:srgbClr val="005A8D"/>
                </a:solidFill>
                <a:ea typeface="Calibri"/>
                <a:cs typeface="Calibri"/>
              </a:rPr>
              <a:t>Licensure</a:t>
            </a:r>
            <a:endParaRPr lang="en-US" sz="2200">
              <a:ea typeface="Calibri"/>
              <a:cs typeface="Calibri"/>
            </a:endParaRPr>
          </a:p>
          <a:p>
            <a:pPr algn="ctr"/>
            <a:r>
              <a:rPr lang="en-US" sz="2200" b="1">
                <a:solidFill>
                  <a:srgbClr val="005A8D"/>
                </a:solidFill>
                <a:ea typeface="Calibri"/>
                <a:cs typeface="Calibri"/>
              </a:rPr>
              <a:t>Success</a:t>
            </a:r>
            <a:endParaRPr lang="en-US" sz="2200">
              <a:ea typeface="Calibri"/>
              <a:cs typeface="Calibri"/>
            </a:endParaRPr>
          </a:p>
        </p:txBody>
      </p:sp>
      <p:sp>
        <p:nvSpPr>
          <p:cNvPr id="15" name="Shape 11"/>
          <p:cNvSpPr/>
          <p:nvPr/>
        </p:nvSpPr>
        <p:spPr>
          <a:xfrm>
            <a:off x="9832799" y="2237428"/>
            <a:ext cx="1926681" cy="2356301"/>
          </a:xfrm>
          <a:prstGeom prst="rect">
            <a:avLst/>
          </a:prstGeom>
          <a:solidFill>
            <a:schemeClr val="bg1"/>
          </a:solidFill>
          <a:ln w="12700">
            <a:solidFill>
              <a:srgbClr val="3AA5FB"/>
            </a:solidFill>
            <a:prstDash val="solid"/>
          </a:ln>
        </p:spPr>
        <p:txBody>
          <a:bodyPr lIns="91440" tIns="45720" rIns="91440" bIns="45720" anchor="ctr"/>
          <a:lstStyle/>
          <a:p>
            <a:pPr algn="ctr"/>
            <a:r>
              <a:rPr lang="en-US" sz="2200" b="1">
                <a:solidFill>
                  <a:srgbClr val="005A8D"/>
                </a:solidFill>
                <a:ea typeface="Calibri"/>
                <a:cs typeface="Calibri"/>
              </a:rPr>
              <a:t>Career</a:t>
            </a:r>
            <a:endParaRPr lang="en-US" sz="2200">
              <a:ea typeface="Calibri"/>
              <a:cs typeface="Calibri"/>
            </a:endParaRPr>
          </a:p>
          <a:p>
            <a:pPr algn="ctr"/>
            <a:r>
              <a:rPr lang="en-US" sz="2200" b="1">
                <a:solidFill>
                  <a:srgbClr val="005A8D"/>
                </a:solidFill>
                <a:ea typeface="Calibri"/>
                <a:cs typeface="Calibri"/>
              </a:rPr>
              <a:t>Growth</a:t>
            </a:r>
            <a:endParaRPr lang="en-US" sz="2200">
              <a:ea typeface="Calibri"/>
              <a:cs typeface="Calibri"/>
            </a:endParaRPr>
          </a:p>
        </p:txBody>
      </p:sp>
      <p:sp>
        <p:nvSpPr>
          <p:cNvPr id="17" name="Shape 13"/>
          <p:cNvSpPr/>
          <p:nvPr/>
        </p:nvSpPr>
        <p:spPr>
          <a:xfrm>
            <a:off x="475488" y="5017794"/>
            <a:ext cx="11286842" cy="1144230"/>
          </a:xfrm>
          <a:prstGeom prst="rect">
            <a:avLst/>
          </a:prstGeom>
          <a:solidFill>
            <a:srgbClr val="EDF6FA"/>
          </a:solidFill>
          <a:ln w="12700">
            <a:noFill/>
            <a:prstDash val="solid"/>
          </a:ln>
        </p:spPr>
        <p:txBody>
          <a:bodyPr/>
          <a:lstStyle/>
          <a:p>
            <a:endParaRPr lang="en-CA"/>
          </a:p>
        </p:txBody>
      </p:sp>
      <p:sp>
        <p:nvSpPr>
          <p:cNvPr id="19" name="Text 15"/>
          <p:cNvSpPr/>
          <p:nvPr/>
        </p:nvSpPr>
        <p:spPr>
          <a:xfrm>
            <a:off x="2521728" y="5017057"/>
            <a:ext cx="9118584" cy="1140148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r>
              <a:rPr lang="en-US" sz="1600">
                <a:solidFill>
                  <a:srgbClr val="160830"/>
                </a:solidFill>
              </a:rPr>
              <a:t>Give AI your real placement rate and a graduate story. Ask it to write plain-language versions for: </a:t>
            </a:r>
            <a:br>
              <a:rPr lang="en-US" sz="1600">
                <a:solidFill>
                  <a:srgbClr val="160830"/>
                </a:solidFill>
              </a:rPr>
            </a:br>
            <a:r>
              <a:rPr lang="en-US" sz="1600">
                <a:solidFill>
                  <a:srgbClr val="160830"/>
                </a:solidFill>
              </a:rPr>
              <a:t>(1) an admissions call, (2) a financial aid meeting, (3) a nervous parent.  Same truth. Every voice.</a:t>
            </a:r>
            <a:endParaRPr lang="en-US" sz="1600"/>
          </a:p>
        </p:txBody>
      </p:sp>
      <p:pic>
        <p:nvPicPr>
          <p:cNvPr id="21" name="Image 1" descr="/home/claude/ge_cl_white_logo.png">
            <a:extLst>
              <a:ext uri="{FF2B5EF4-FFF2-40B4-BE49-F238E27FC236}">
                <a16:creationId xmlns:a16="http://schemas.microsoft.com/office/drawing/2014/main" id="{E9DFC60D-7B1B-957A-0AC5-D2C13F3CED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472" y="201168"/>
            <a:ext cx="2377440" cy="329184"/>
          </a:xfrm>
          <a:prstGeom prst="rect">
            <a:avLst/>
          </a:prstGeom>
        </p:spPr>
      </p:pic>
      <p:sp>
        <p:nvSpPr>
          <p:cNvPr id="23" name="Text 0">
            <a:extLst>
              <a:ext uri="{FF2B5EF4-FFF2-40B4-BE49-F238E27FC236}">
                <a16:creationId xmlns:a16="http://schemas.microsoft.com/office/drawing/2014/main" id="{5D4EB8D9-1ECA-FC76-B997-1D58E9FDD1EE}"/>
              </a:ext>
            </a:extLst>
          </p:cNvPr>
          <p:cNvSpPr/>
          <p:nvPr/>
        </p:nvSpPr>
        <p:spPr>
          <a:xfrm>
            <a:off x="365760" y="237744"/>
            <a:ext cx="11457432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100" b="1" kern="0" spc="50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NWCCF 2026</a:t>
            </a:r>
            <a:endParaRPr lang="en-US" sz="110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70B13BF-0AC8-E148-09B1-A55691544A78}"/>
              </a:ext>
            </a:extLst>
          </p:cNvPr>
          <p:cNvSpPr/>
          <p:nvPr/>
        </p:nvSpPr>
        <p:spPr>
          <a:xfrm>
            <a:off x="0" y="-1"/>
            <a:ext cx="12191999" cy="585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7B0E0E4-76B5-F715-5716-954B4C239B8E}"/>
              </a:ext>
            </a:extLst>
          </p:cNvPr>
          <p:cNvSpPr/>
          <p:nvPr/>
        </p:nvSpPr>
        <p:spPr>
          <a:xfrm>
            <a:off x="872014" y="5451953"/>
            <a:ext cx="1139628" cy="276477"/>
          </a:xfrm>
          <a:prstGeom prst="roundRect">
            <a:avLst/>
          </a:prstGeom>
          <a:solidFill>
            <a:srgbClr val="005A8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>
                <a:solidFill>
                  <a:schemeClr val="bg1"/>
                </a:solidFill>
                <a:ea typeface="Calibri"/>
                <a:cs typeface="Calibri"/>
              </a:rPr>
              <a:t>AI ASSIST</a:t>
            </a:r>
            <a:endParaRPr lang="en-US" sz="1100">
              <a:solidFill>
                <a:schemeClr val="bg1"/>
              </a:solidFill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1"/>
          <p:cNvSpPr/>
          <p:nvPr/>
        </p:nvSpPr>
        <p:spPr>
          <a:xfrm>
            <a:off x="475488" y="749808"/>
            <a:ext cx="6583680" cy="242316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marL="0" indent="0">
              <a:buNone/>
            </a:pPr>
            <a:r>
              <a:rPr lang="en-US" sz="4000" b="1">
                <a:solidFill>
                  <a:srgbClr val="FFFFFF"/>
                </a:solidFill>
                <a:latin typeface="Trebuchet MS"/>
                <a:ea typeface="Trebuchet MS" pitchFamily="34" charset="-122"/>
                <a:cs typeface="Trebuchet MS" pitchFamily="34" charset="-120"/>
              </a:rPr>
              <a:t>The Monday Morning</a:t>
            </a:r>
            <a:endParaRPr lang="en-US" sz="4000">
              <a:latin typeface="Trebuchet MS"/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 sz="4000" b="1">
                <a:solidFill>
                  <a:srgbClr val="FFFFFF"/>
                </a:solidFill>
                <a:latin typeface="Trebuchet MS"/>
                <a:ea typeface="Trebuchet MS" pitchFamily="34" charset="-122"/>
                <a:cs typeface="Trebuchet MS" pitchFamily="34" charset="-120"/>
              </a:rPr>
              <a:t>Alignment Huddle</a:t>
            </a:r>
            <a:endParaRPr lang="en-US" sz="4000">
              <a:latin typeface="Trebuchet MS"/>
              <a:ea typeface="Calibri"/>
              <a:cs typeface="Calibri"/>
            </a:endParaRPr>
          </a:p>
        </p:txBody>
      </p:sp>
      <p:sp>
        <p:nvSpPr>
          <p:cNvPr id="6" name="Shape 2"/>
          <p:cNvSpPr/>
          <p:nvPr/>
        </p:nvSpPr>
        <p:spPr>
          <a:xfrm>
            <a:off x="475488" y="3070614"/>
            <a:ext cx="3200400" cy="19163"/>
          </a:xfrm>
          <a:prstGeom prst="rect">
            <a:avLst/>
          </a:prstGeom>
          <a:solidFill>
            <a:srgbClr val="3AA5FB"/>
          </a:solidFill>
          <a:ln w="12700">
            <a:noFill/>
            <a:prstDash val="solid"/>
          </a:ln>
        </p:spPr>
        <p:txBody>
          <a:bodyPr/>
          <a:lstStyle/>
          <a:p>
            <a:endParaRPr lang="en-CA"/>
          </a:p>
        </p:txBody>
      </p:sp>
      <p:sp>
        <p:nvSpPr>
          <p:cNvPr id="7" name="Text 3"/>
          <p:cNvSpPr/>
          <p:nvPr/>
        </p:nvSpPr>
        <p:spPr>
          <a:xfrm>
            <a:off x="475488" y="3376250"/>
            <a:ext cx="6217920" cy="224028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marL="0" indent="0">
              <a:lnSpc>
                <a:spcPct val="150000"/>
              </a:lnSpc>
              <a:buNone/>
            </a:pPr>
            <a:r>
              <a:rPr lang="en-US" sz="3200" b="1">
                <a:solidFill>
                  <a:srgbClr val="73C0FF"/>
                </a:solidFill>
                <a:latin typeface="Trebuchet MS"/>
                <a:ea typeface="Trebuchet MS" pitchFamily="34" charset="-122"/>
                <a:cs typeface="Trebuchet MS" pitchFamily="34" charset="-120"/>
              </a:rPr>
              <a:t>30 minutes</a:t>
            </a:r>
            <a:endParaRPr lang="en-US" sz="3200">
              <a:solidFill>
                <a:srgbClr val="73C0FF"/>
              </a:solidFill>
              <a:latin typeface="Trebuchet MS"/>
              <a:ea typeface="Calibri"/>
              <a:cs typeface="Calibri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3200" b="1">
                <a:solidFill>
                  <a:srgbClr val="73C0FF"/>
                </a:solidFill>
                <a:latin typeface="Trebuchet MS"/>
                <a:ea typeface="Trebuchet MS" pitchFamily="34" charset="-122"/>
                <a:cs typeface="Trebuchet MS" pitchFamily="34" charset="-120"/>
              </a:rPr>
              <a:t>One conversation</a:t>
            </a:r>
            <a:endParaRPr lang="en-US" sz="3200">
              <a:solidFill>
                <a:srgbClr val="73C0FF"/>
              </a:solidFill>
              <a:latin typeface="Trebuchet MS"/>
              <a:ea typeface="Calibri"/>
              <a:cs typeface="Calibri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3200" b="1">
                <a:solidFill>
                  <a:srgbClr val="73C0FF"/>
                </a:solidFill>
                <a:latin typeface="Trebuchet MS"/>
                <a:ea typeface="Trebuchet MS" pitchFamily="34" charset="-122"/>
                <a:cs typeface="Trebuchet MS" pitchFamily="34" charset="-120"/>
              </a:rPr>
              <a:t>One improvement</a:t>
            </a:r>
            <a:endParaRPr lang="en-US" sz="3200">
              <a:solidFill>
                <a:srgbClr val="73C0FF"/>
              </a:solidFill>
              <a:latin typeface="Trebuchet MS"/>
              <a:ea typeface="Calibri"/>
              <a:cs typeface="Calibri"/>
            </a:endParaRPr>
          </a:p>
        </p:txBody>
      </p:sp>
      <p:sp>
        <p:nvSpPr>
          <p:cNvPr id="8" name="Shape 4"/>
          <p:cNvSpPr/>
          <p:nvPr/>
        </p:nvSpPr>
        <p:spPr>
          <a:xfrm>
            <a:off x="7296912" y="749808"/>
            <a:ext cx="4416552" cy="5413248"/>
          </a:xfrm>
          <a:prstGeom prst="rect">
            <a:avLst/>
          </a:prstGeom>
          <a:solidFill>
            <a:srgbClr val="FFFFFF"/>
          </a:solidFill>
          <a:ln w="12700">
            <a:solidFill>
              <a:srgbClr val="3AA5FB"/>
            </a:solidFill>
            <a:prstDash val="solid"/>
          </a:ln>
        </p:spPr>
        <p:txBody>
          <a:bodyPr/>
          <a:lstStyle/>
          <a:p>
            <a:endParaRPr lang="en-CA"/>
          </a:p>
        </p:txBody>
      </p:sp>
      <p:sp>
        <p:nvSpPr>
          <p:cNvPr id="10" name="Text 6"/>
          <p:cNvSpPr/>
          <p:nvPr/>
        </p:nvSpPr>
        <p:spPr>
          <a:xfrm>
            <a:off x="7388352" y="868680"/>
            <a:ext cx="4224528" cy="384048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marL="0" indent="0" algn="ctr">
              <a:buNone/>
            </a:pPr>
            <a:r>
              <a:rPr lang="en-US" sz="1100" b="1" kern="0" spc="300">
                <a:solidFill>
                  <a:srgbClr val="3AA5FB"/>
                </a:solidFill>
              </a:rPr>
              <a:t>PART 2 WORKSHEET</a:t>
            </a:r>
            <a:endParaRPr lang="en-US" sz="1100">
              <a:solidFill>
                <a:srgbClr val="3AA5FB"/>
              </a:solidFill>
              <a:ea typeface="Calibri"/>
              <a:cs typeface="Calibri"/>
            </a:endParaRPr>
          </a:p>
        </p:txBody>
      </p:sp>
      <p:sp>
        <p:nvSpPr>
          <p:cNvPr id="12" name="Text 8"/>
          <p:cNvSpPr/>
          <p:nvPr/>
        </p:nvSpPr>
        <p:spPr>
          <a:xfrm>
            <a:off x="7479792" y="1426169"/>
            <a:ext cx="4041648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>
                <a:solidFill>
                  <a:srgbClr val="160830"/>
                </a:solidFill>
              </a:rPr>
              <a:t>1. The Common String</a:t>
            </a:r>
            <a:endParaRPr lang="en-US" sz="1600"/>
          </a:p>
        </p:txBody>
      </p:sp>
      <p:sp>
        <p:nvSpPr>
          <p:cNvPr id="13" name="Text 9"/>
          <p:cNvSpPr/>
          <p:nvPr/>
        </p:nvSpPr>
        <p:spPr>
          <a:xfrm>
            <a:off x="7479792" y="2047961"/>
            <a:ext cx="4041648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>
                <a:solidFill>
                  <a:srgbClr val="160830"/>
                </a:solidFill>
              </a:rPr>
              <a:t>2. The Warm Hand-off</a:t>
            </a:r>
            <a:endParaRPr lang="en-US" sz="1600"/>
          </a:p>
        </p:txBody>
      </p:sp>
      <p:sp>
        <p:nvSpPr>
          <p:cNvPr id="14" name="Text 10"/>
          <p:cNvSpPr/>
          <p:nvPr/>
        </p:nvSpPr>
        <p:spPr>
          <a:xfrm>
            <a:off x="7479792" y="2669753"/>
            <a:ext cx="4041648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>
                <a:solidFill>
                  <a:srgbClr val="160830"/>
                </a:solidFill>
              </a:rPr>
              <a:t>3. The Stitch</a:t>
            </a:r>
            <a:endParaRPr lang="en-US" sz="1600"/>
          </a:p>
        </p:txBody>
      </p:sp>
      <p:sp>
        <p:nvSpPr>
          <p:cNvPr id="15" name="Text 11"/>
          <p:cNvSpPr/>
          <p:nvPr/>
        </p:nvSpPr>
        <p:spPr>
          <a:xfrm>
            <a:off x="7479792" y="3291545"/>
            <a:ext cx="4041648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>
                <a:solidFill>
                  <a:srgbClr val="160830"/>
                </a:solidFill>
              </a:rPr>
              <a:t>4. Data as Proof</a:t>
            </a:r>
            <a:endParaRPr lang="en-US" sz="1600"/>
          </a:p>
        </p:txBody>
      </p:sp>
      <p:sp>
        <p:nvSpPr>
          <p:cNvPr id="16" name="Text 12"/>
          <p:cNvSpPr/>
          <p:nvPr/>
        </p:nvSpPr>
        <p:spPr>
          <a:xfrm>
            <a:off x="7479792" y="3913337"/>
            <a:ext cx="4041648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>
                <a:solidFill>
                  <a:srgbClr val="160830"/>
                </a:solidFill>
              </a:rPr>
              <a:t>5. AI Audit by Role</a:t>
            </a:r>
            <a:endParaRPr lang="en-US" sz="1600"/>
          </a:p>
        </p:txBody>
      </p:sp>
      <p:sp>
        <p:nvSpPr>
          <p:cNvPr id="17" name="Text 13"/>
          <p:cNvSpPr/>
          <p:nvPr/>
        </p:nvSpPr>
        <p:spPr>
          <a:xfrm>
            <a:off x="7479792" y="4535129"/>
            <a:ext cx="4041648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>
                <a:solidFill>
                  <a:srgbClr val="160830"/>
                </a:solidFill>
              </a:rPr>
              <a:t>6. Team Alignment Check</a:t>
            </a:r>
            <a:endParaRPr lang="en-US" sz="1600"/>
          </a:p>
        </p:txBody>
      </p:sp>
      <p:pic>
        <p:nvPicPr>
          <p:cNvPr id="19" name="Image 1" descr="/home/claude/ge_cl_white_logo.png">
            <a:extLst>
              <a:ext uri="{FF2B5EF4-FFF2-40B4-BE49-F238E27FC236}">
                <a16:creationId xmlns:a16="http://schemas.microsoft.com/office/drawing/2014/main" id="{3F2280D4-8A78-CBA3-6A3B-F91AC06049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472" y="201168"/>
            <a:ext cx="2377440" cy="329184"/>
          </a:xfrm>
          <a:prstGeom prst="rect">
            <a:avLst/>
          </a:prstGeom>
        </p:spPr>
      </p:pic>
      <p:sp>
        <p:nvSpPr>
          <p:cNvPr id="21" name="Text 0">
            <a:extLst>
              <a:ext uri="{FF2B5EF4-FFF2-40B4-BE49-F238E27FC236}">
                <a16:creationId xmlns:a16="http://schemas.microsoft.com/office/drawing/2014/main" id="{0A41C87C-75D9-6DDB-36E1-5BA4DF99585F}"/>
              </a:ext>
            </a:extLst>
          </p:cNvPr>
          <p:cNvSpPr/>
          <p:nvPr/>
        </p:nvSpPr>
        <p:spPr>
          <a:xfrm>
            <a:off x="365760" y="237744"/>
            <a:ext cx="11457432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100" b="1" kern="0" spc="50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NWCCF 2026</a:t>
            </a:r>
            <a:endParaRPr lang="en-US" sz="110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B80970F-AE07-AAA8-56B0-99DA9D93EC1C}"/>
              </a:ext>
            </a:extLst>
          </p:cNvPr>
          <p:cNvSpPr/>
          <p:nvPr/>
        </p:nvSpPr>
        <p:spPr>
          <a:xfrm>
            <a:off x="0" y="-1"/>
            <a:ext cx="12191999" cy="585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hape 2">
            <a:extLst>
              <a:ext uri="{FF2B5EF4-FFF2-40B4-BE49-F238E27FC236}">
                <a16:creationId xmlns:a16="http://schemas.microsoft.com/office/drawing/2014/main" id="{EE484320-CF2A-712C-F0B9-CFD18557ED69}"/>
              </a:ext>
            </a:extLst>
          </p:cNvPr>
          <p:cNvSpPr/>
          <p:nvPr/>
        </p:nvSpPr>
        <p:spPr>
          <a:xfrm flipV="1">
            <a:off x="7296616" y="1258519"/>
            <a:ext cx="4413353" cy="17561"/>
          </a:xfrm>
          <a:prstGeom prst="rect">
            <a:avLst/>
          </a:prstGeom>
          <a:solidFill>
            <a:srgbClr val="3AA5FB"/>
          </a:solidFill>
          <a:ln w="12700">
            <a:noFill/>
            <a:prstDash val="solid"/>
          </a:ln>
        </p:spPr>
        <p:txBody>
          <a:bodyPr/>
          <a:lstStyle/>
          <a:p>
            <a:endParaRPr lang="en-CA"/>
          </a:p>
        </p:txBody>
      </p:sp>
      <p:sp>
        <p:nvSpPr>
          <p:cNvPr id="18" name="Shape 2">
            <a:extLst>
              <a:ext uri="{FF2B5EF4-FFF2-40B4-BE49-F238E27FC236}">
                <a16:creationId xmlns:a16="http://schemas.microsoft.com/office/drawing/2014/main" id="{A074D727-A8C8-AB40-1FF9-243EDF9CCD17}"/>
              </a:ext>
            </a:extLst>
          </p:cNvPr>
          <p:cNvSpPr/>
          <p:nvPr/>
        </p:nvSpPr>
        <p:spPr>
          <a:xfrm flipV="1">
            <a:off x="7554712" y="2002082"/>
            <a:ext cx="3753464" cy="8270"/>
          </a:xfrm>
          <a:prstGeom prst="rect">
            <a:avLst/>
          </a:prstGeom>
          <a:solidFill>
            <a:srgbClr val="EDF6FA"/>
          </a:solidFill>
          <a:ln w="12700">
            <a:solidFill>
              <a:srgbClr val="E4EDF5"/>
            </a:solidFill>
            <a:prstDash val="solid"/>
          </a:ln>
        </p:spPr>
        <p:txBody>
          <a:bodyPr/>
          <a:lstStyle/>
          <a:p>
            <a:endParaRPr lang="en-CA"/>
          </a:p>
        </p:txBody>
      </p:sp>
      <p:sp>
        <p:nvSpPr>
          <p:cNvPr id="20" name="Shape 2">
            <a:extLst>
              <a:ext uri="{FF2B5EF4-FFF2-40B4-BE49-F238E27FC236}">
                <a16:creationId xmlns:a16="http://schemas.microsoft.com/office/drawing/2014/main" id="{FFD8E8A9-65C4-902D-6945-82078B8EF3EB}"/>
              </a:ext>
            </a:extLst>
          </p:cNvPr>
          <p:cNvSpPr/>
          <p:nvPr/>
        </p:nvSpPr>
        <p:spPr>
          <a:xfrm flipV="1">
            <a:off x="7554711" y="2628887"/>
            <a:ext cx="3753464" cy="8270"/>
          </a:xfrm>
          <a:prstGeom prst="rect">
            <a:avLst/>
          </a:prstGeom>
          <a:solidFill>
            <a:srgbClr val="EDF6FA"/>
          </a:solidFill>
          <a:ln w="12700">
            <a:solidFill>
              <a:srgbClr val="E4EDF5"/>
            </a:solidFill>
            <a:prstDash val="solid"/>
          </a:ln>
        </p:spPr>
        <p:txBody>
          <a:bodyPr/>
          <a:lstStyle/>
          <a:p>
            <a:endParaRPr lang="en-CA"/>
          </a:p>
        </p:txBody>
      </p:sp>
      <p:sp>
        <p:nvSpPr>
          <p:cNvPr id="22" name="Shape 2">
            <a:extLst>
              <a:ext uri="{FF2B5EF4-FFF2-40B4-BE49-F238E27FC236}">
                <a16:creationId xmlns:a16="http://schemas.microsoft.com/office/drawing/2014/main" id="{F496026E-FEEA-A2FD-F123-F33EFD4433CB}"/>
              </a:ext>
            </a:extLst>
          </p:cNvPr>
          <p:cNvSpPr/>
          <p:nvPr/>
        </p:nvSpPr>
        <p:spPr>
          <a:xfrm flipV="1">
            <a:off x="7622307" y="3255693"/>
            <a:ext cx="3753464" cy="8270"/>
          </a:xfrm>
          <a:prstGeom prst="rect">
            <a:avLst/>
          </a:prstGeom>
          <a:solidFill>
            <a:srgbClr val="EDF6FA"/>
          </a:solidFill>
          <a:ln w="12700">
            <a:solidFill>
              <a:srgbClr val="E4EDF5"/>
            </a:solidFill>
            <a:prstDash val="solid"/>
          </a:ln>
        </p:spPr>
        <p:txBody>
          <a:bodyPr/>
          <a:lstStyle/>
          <a:p>
            <a:endParaRPr lang="en-CA"/>
          </a:p>
        </p:txBody>
      </p:sp>
      <p:sp>
        <p:nvSpPr>
          <p:cNvPr id="24" name="Shape 2">
            <a:extLst>
              <a:ext uri="{FF2B5EF4-FFF2-40B4-BE49-F238E27FC236}">
                <a16:creationId xmlns:a16="http://schemas.microsoft.com/office/drawing/2014/main" id="{1399D688-4227-A0ED-0AF2-88F5D60BE93A}"/>
              </a:ext>
            </a:extLst>
          </p:cNvPr>
          <p:cNvSpPr/>
          <p:nvPr/>
        </p:nvSpPr>
        <p:spPr>
          <a:xfrm flipV="1">
            <a:off x="7554710" y="3876354"/>
            <a:ext cx="3753464" cy="8270"/>
          </a:xfrm>
          <a:prstGeom prst="rect">
            <a:avLst/>
          </a:prstGeom>
          <a:solidFill>
            <a:srgbClr val="EDF6FA"/>
          </a:solidFill>
          <a:ln w="12700">
            <a:solidFill>
              <a:srgbClr val="E4EDF5"/>
            </a:solidFill>
            <a:prstDash val="solid"/>
          </a:ln>
        </p:spPr>
        <p:txBody>
          <a:bodyPr/>
          <a:lstStyle/>
          <a:p>
            <a:endParaRPr lang="en-CA"/>
          </a:p>
        </p:txBody>
      </p:sp>
      <p:sp>
        <p:nvSpPr>
          <p:cNvPr id="25" name="Shape 2">
            <a:extLst>
              <a:ext uri="{FF2B5EF4-FFF2-40B4-BE49-F238E27FC236}">
                <a16:creationId xmlns:a16="http://schemas.microsoft.com/office/drawing/2014/main" id="{681A7972-F908-6E35-1457-0E442EE69396}"/>
              </a:ext>
            </a:extLst>
          </p:cNvPr>
          <p:cNvSpPr/>
          <p:nvPr/>
        </p:nvSpPr>
        <p:spPr>
          <a:xfrm flipV="1">
            <a:off x="7554710" y="4497015"/>
            <a:ext cx="3753464" cy="8270"/>
          </a:xfrm>
          <a:prstGeom prst="rect">
            <a:avLst/>
          </a:prstGeom>
          <a:solidFill>
            <a:srgbClr val="EDF6FA"/>
          </a:solidFill>
          <a:ln w="12700">
            <a:solidFill>
              <a:srgbClr val="E4EDF5"/>
            </a:solidFill>
            <a:prstDash val="solid"/>
          </a:ln>
        </p:spPr>
        <p:txBody>
          <a:bodyPr/>
          <a:lstStyle/>
          <a:p>
            <a:endParaRPr lang="en-CA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1"/>
          <p:cNvSpPr/>
          <p:nvPr/>
        </p:nvSpPr>
        <p:spPr>
          <a:xfrm>
            <a:off x="475488" y="804672"/>
            <a:ext cx="11274552" cy="841248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marL="0" indent="0">
              <a:buNone/>
            </a:pPr>
            <a:r>
              <a:rPr lang="en-US" sz="4000" b="1" dirty="0">
                <a:solidFill>
                  <a:srgbClr val="FFFFFF"/>
                </a:solidFill>
                <a:latin typeface="Trebuchet MS"/>
                <a:ea typeface="Trebuchet MS" pitchFamily="34" charset="-122"/>
                <a:cs typeface="Trebuchet MS" pitchFamily="34" charset="-120"/>
              </a:rPr>
              <a:t>Where We Left Off</a:t>
            </a:r>
            <a:endParaRPr lang="en-US" sz="4000" dirty="0">
              <a:latin typeface="Trebuchet MS"/>
              <a:ea typeface="Calibri"/>
              <a:cs typeface="Calibri"/>
            </a:endParaRPr>
          </a:p>
        </p:txBody>
      </p:sp>
      <p:sp>
        <p:nvSpPr>
          <p:cNvPr id="6" name="Shape 2"/>
          <p:cNvSpPr/>
          <p:nvPr/>
        </p:nvSpPr>
        <p:spPr>
          <a:xfrm>
            <a:off x="475488" y="1737360"/>
            <a:ext cx="2011680" cy="14555"/>
          </a:xfrm>
          <a:prstGeom prst="rect">
            <a:avLst/>
          </a:prstGeom>
          <a:solidFill>
            <a:srgbClr val="3AA5FB"/>
          </a:solidFill>
          <a:ln w="12700">
            <a:noFill/>
            <a:prstDash val="solid"/>
          </a:ln>
        </p:spPr>
        <p:txBody>
          <a:bodyPr/>
          <a:lstStyle/>
          <a:p>
            <a:endParaRPr lang="en-CA"/>
          </a:p>
        </p:txBody>
      </p:sp>
      <p:sp>
        <p:nvSpPr>
          <p:cNvPr id="7" name="Text 3"/>
          <p:cNvSpPr/>
          <p:nvPr/>
        </p:nvSpPr>
        <p:spPr>
          <a:xfrm>
            <a:off x="475488" y="2029968"/>
            <a:ext cx="5029200" cy="384048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marL="0" indent="0">
              <a:buNone/>
            </a:pPr>
            <a:r>
              <a:rPr lang="en-US" b="1" kern="0" spc="500" dirty="0">
                <a:solidFill>
                  <a:schemeClr val="bg1"/>
                </a:solidFill>
              </a:rPr>
              <a:t>LAST YEAR</a:t>
            </a:r>
            <a:endParaRPr lang="en-US" b="1" dirty="0">
              <a:solidFill>
                <a:schemeClr val="bg1"/>
              </a:solidFill>
              <a:ea typeface="Calibri"/>
              <a:cs typeface="Calibri"/>
            </a:endParaRPr>
          </a:p>
        </p:txBody>
      </p:sp>
      <p:sp>
        <p:nvSpPr>
          <p:cNvPr id="8" name="Text 4"/>
          <p:cNvSpPr/>
          <p:nvPr/>
        </p:nvSpPr>
        <p:spPr>
          <a:xfrm>
            <a:off x="480159" y="2542032"/>
            <a:ext cx="5207409" cy="530352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r>
              <a:rPr lang="en-US" sz="2000" dirty="0">
                <a:solidFill>
                  <a:srgbClr val="B8B8CF"/>
                </a:solidFill>
              </a:rPr>
              <a:t>•</a:t>
            </a:r>
            <a:r>
              <a:rPr lang="en-US" sz="2000" dirty="0">
                <a:solidFill>
                  <a:srgbClr val="FFFFFF"/>
                </a:solidFill>
              </a:rPr>
              <a:t>  The Silo Syndrome introduction</a:t>
            </a:r>
            <a:endParaRPr lang="en-US" sz="2000" dirty="0">
              <a:ea typeface="Calibri"/>
              <a:cs typeface="Calibri"/>
            </a:endParaRPr>
          </a:p>
        </p:txBody>
      </p:sp>
      <p:sp>
        <p:nvSpPr>
          <p:cNvPr id="9" name="Text 5"/>
          <p:cNvSpPr/>
          <p:nvPr/>
        </p:nvSpPr>
        <p:spPr>
          <a:xfrm>
            <a:off x="480159" y="3200400"/>
            <a:ext cx="5207409" cy="561077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r>
              <a:rPr lang="en-US" sz="2000" dirty="0">
                <a:solidFill>
                  <a:srgbClr val="B8B8CF"/>
                </a:solidFill>
              </a:rPr>
              <a:t>•</a:t>
            </a:r>
            <a:r>
              <a:rPr lang="en-US" sz="2000" dirty="0">
                <a:solidFill>
                  <a:srgbClr val="FFFFFF"/>
                </a:solidFill>
              </a:rPr>
              <a:t>  The common string</a:t>
            </a:r>
            <a:endParaRPr lang="en-US" sz="2000" dirty="0">
              <a:ea typeface="Calibri"/>
              <a:cs typeface="Calibri"/>
            </a:endParaRPr>
          </a:p>
        </p:txBody>
      </p:sp>
      <p:sp>
        <p:nvSpPr>
          <p:cNvPr id="10" name="Text 6"/>
          <p:cNvSpPr/>
          <p:nvPr/>
        </p:nvSpPr>
        <p:spPr>
          <a:xfrm>
            <a:off x="480159" y="3858768"/>
            <a:ext cx="5207409" cy="530352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r>
              <a:rPr lang="en-US" sz="2000" dirty="0">
                <a:solidFill>
                  <a:srgbClr val="B8B8CF"/>
                </a:solidFill>
              </a:rPr>
              <a:t>•</a:t>
            </a:r>
            <a:r>
              <a:rPr lang="en-US" sz="2000" dirty="0">
                <a:solidFill>
                  <a:srgbClr val="FFFFFF"/>
                </a:solidFill>
              </a:rPr>
              <a:t>  Peer-to-peer branding  </a:t>
            </a:r>
            <a:endParaRPr lang="en-US" sz="2000" dirty="0">
              <a:ea typeface="Calibri"/>
              <a:cs typeface="Calibri"/>
            </a:endParaRPr>
          </a:p>
        </p:txBody>
      </p:sp>
      <p:sp>
        <p:nvSpPr>
          <p:cNvPr id="11" name="Text 7"/>
          <p:cNvSpPr/>
          <p:nvPr/>
        </p:nvSpPr>
        <p:spPr>
          <a:xfrm>
            <a:off x="480159" y="4517136"/>
            <a:ext cx="5207409" cy="530352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r>
              <a:rPr lang="en-US" sz="2000" dirty="0">
                <a:solidFill>
                  <a:srgbClr val="B8B8CF"/>
                </a:solidFill>
              </a:rPr>
              <a:t>•</a:t>
            </a:r>
            <a:r>
              <a:rPr lang="en-US" sz="2000" dirty="0">
                <a:solidFill>
                  <a:srgbClr val="FFFFFF"/>
                </a:solidFill>
              </a:rPr>
              <a:t> 30-Day Challenge</a:t>
            </a:r>
            <a:endParaRPr lang="en-US" sz="2000" dirty="0">
              <a:ea typeface="Calibri"/>
              <a:cs typeface="Calibri"/>
            </a:endParaRPr>
          </a:p>
        </p:txBody>
      </p:sp>
      <p:sp>
        <p:nvSpPr>
          <p:cNvPr id="12" name="Text 8"/>
          <p:cNvSpPr/>
          <p:nvPr/>
        </p:nvSpPr>
        <p:spPr>
          <a:xfrm>
            <a:off x="4138333" y="3407310"/>
            <a:ext cx="2446757" cy="60321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marL="0" indent="0" algn="ctr">
              <a:buNone/>
            </a:pPr>
            <a:r>
              <a:rPr lang="en-US" sz="4000" b="1" dirty="0">
                <a:solidFill>
                  <a:srgbClr val="3AA5FB"/>
                </a:solidFill>
              </a:rPr>
              <a:t>→</a:t>
            </a:r>
            <a:endParaRPr lang="en-US" sz="4000" dirty="0">
              <a:solidFill>
                <a:srgbClr val="3AA5FB"/>
              </a:solidFill>
            </a:endParaRPr>
          </a:p>
        </p:txBody>
      </p:sp>
      <p:sp>
        <p:nvSpPr>
          <p:cNvPr id="13" name="Text 9"/>
          <p:cNvSpPr/>
          <p:nvPr/>
        </p:nvSpPr>
        <p:spPr>
          <a:xfrm>
            <a:off x="6675120" y="2029968"/>
            <a:ext cx="5029200" cy="384048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marL="0" indent="0">
              <a:buNone/>
            </a:pPr>
            <a:r>
              <a:rPr lang="en-US" b="1" kern="0" spc="500" dirty="0">
                <a:solidFill>
                  <a:srgbClr val="73C0FF"/>
                </a:solidFill>
              </a:rPr>
              <a:t>TODAY</a:t>
            </a:r>
            <a:endParaRPr lang="en-US" dirty="0">
              <a:solidFill>
                <a:srgbClr val="73C0FF"/>
              </a:solidFill>
              <a:ea typeface="Calibri"/>
              <a:cs typeface="Calibri"/>
            </a:endParaRPr>
          </a:p>
        </p:txBody>
      </p:sp>
      <p:sp>
        <p:nvSpPr>
          <p:cNvPr id="14" name="Text 10"/>
          <p:cNvSpPr/>
          <p:nvPr/>
        </p:nvSpPr>
        <p:spPr>
          <a:xfrm>
            <a:off x="6673646" y="2542032"/>
            <a:ext cx="5213554" cy="530352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marL="0" indent="0">
              <a:buNone/>
            </a:pPr>
            <a:r>
              <a:rPr lang="en-US" sz="2000" dirty="0">
                <a:solidFill>
                  <a:srgbClr val="3AA5FB"/>
                </a:solidFill>
              </a:rPr>
              <a:t>•</a:t>
            </a:r>
            <a:r>
              <a:rPr lang="en-US" sz="2000" dirty="0">
                <a:solidFill>
                  <a:srgbClr val="FFFFFF"/>
                </a:solidFill>
              </a:rPr>
              <a:t>  The Stitch from Lead to Graduation</a:t>
            </a:r>
            <a:endParaRPr lang="en-US" sz="2000" dirty="0"/>
          </a:p>
        </p:txBody>
      </p:sp>
      <p:sp>
        <p:nvSpPr>
          <p:cNvPr id="15" name="Text 11"/>
          <p:cNvSpPr/>
          <p:nvPr/>
        </p:nvSpPr>
        <p:spPr>
          <a:xfrm>
            <a:off x="6673646" y="3200400"/>
            <a:ext cx="5213554" cy="561077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r>
              <a:rPr lang="en-US" sz="2000" dirty="0">
                <a:solidFill>
                  <a:srgbClr val="3AA5FB"/>
                </a:solidFill>
              </a:rPr>
              <a:t>•</a:t>
            </a:r>
            <a:r>
              <a:rPr lang="en-US" sz="2000">
                <a:solidFill>
                  <a:srgbClr val="FFFFFF"/>
                </a:solidFill>
              </a:rPr>
              <a:t>  AI as amplifier of your string</a:t>
            </a:r>
            <a:endParaRPr lang="en-US" sz="2000">
              <a:ea typeface="Calibri"/>
              <a:cs typeface="Calibri"/>
            </a:endParaRPr>
          </a:p>
        </p:txBody>
      </p:sp>
      <p:sp>
        <p:nvSpPr>
          <p:cNvPr id="16" name="Text 12"/>
          <p:cNvSpPr/>
          <p:nvPr/>
        </p:nvSpPr>
        <p:spPr>
          <a:xfrm>
            <a:off x="6673646" y="3858768"/>
            <a:ext cx="5213554" cy="530352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r>
              <a:rPr lang="en-US" sz="2000">
                <a:solidFill>
                  <a:srgbClr val="3AA5FB"/>
                </a:solidFill>
              </a:rPr>
              <a:t>•</a:t>
            </a:r>
            <a:r>
              <a:rPr lang="en-US" sz="2000">
                <a:solidFill>
                  <a:srgbClr val="FFFFFF"/>
                </a:solidFill>
              </a:rPr>
              <a:t> Where students fall out of belief</a:t>
            </a:r>
            <a:endParaRPr lang="en-US" sz="2000">
              <a:ea typeface="Calibri"/>
              <a:cs typeface="Calibri"/>
            </a:endParaRPr>
          </a:p>
        </p:txBody>
      </p:sp>
      <p:sp>
        <p:nvSpPr>
          <p:cNvPr id="17" name="Text 13"/>
          <p:cNvSpPr/>
          <p:nvPr/>
        </p:nvSpPr>
        <p:spPr>
          <a:xfrm>
            <a:off x="6673646" y="4517136"/>
            <a:ext cx="5213554" cy="530352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r>
              <a:rPr lang="en-US" sz="2000" dirty="0">
                <a:solidFill>
                  <a:srgbClr val="3AA5FB"/>
                </a:solidFill>
              </a:rPr>
              <a:t>•</a:t>
            </a:r>
            <a:r>
              <a:rPr lang="en-US" sz="2000" dirty="0">
                <a:solidFill>
                  <a:srgbClr val="FFFFFF"/>
                </a:solidFill>
              </a:rPr>
              <a:t>  How to fix it — step by step</a:t>
            </a:r>
            <a:endParaRPr lang="en-US" sz="2000" dirty="0">
              <a:ea typeface="Calibri"/>
              <a:cs typeface="Calibri"/>
            </a:endParaRPr>
          </a:p>
        </p:txBody>
      </p:sp>
      <p:sp>
        <p:nvSpPr>
          <p:cNvPr id="18" name="Text 14"/>
          <p:cNvSpPr/>
          <p:nvPr/>
        </p:nvSpPr>
        <p:spPr>
          <a:xfrm>
            <a:off x="347472" y="6583680"/>
            <a:ext cx="7315200" cy="237744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marL="0" indent="0">
              <a:buNone/>
            </a:pPr>
            <a:endParaRPr lang="en-US" sz="700" b="1" kern="0" spc="200">
              <a:solidFill>
                <a:srgbClr val="9888B8"/>
              </a:solidFill>
              <a:ea typeface="Calibri"/>
              <a:cs typeface="Calibri"/>
            </a:endParaRPr>
          </a:p>
        </p:txBody>
      </p:sp>
      <p:pic>
        <p:nvPicPr>
          <p:cNvPr id="21" name="Image 1" descr="/home/claude/ge_cl_white_logo.png">
            <a:extLst>
              <a:ext uri="{FF2B5EF4-FFF2-40B4-BE49-F238E27FC236}">
                <a16:creationId xmlns:a16="http://schemas.microsoft.com/office/drawing/2014/main" id="{92EC25CF-5F9B-493B-AD35-060E9B0A30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472" y="201168"/>
            <a:ext cx="2377440" cy="329184"/>
          </a:xfrm>
          <a:prstGeom prst="rect">
            <a:avLst/>
          </a:prstGeom>
        </p:spPr>
      </p:pic>
      <p:sp>
        <p:nvSpPr>
          <p:cNvPr id="23" name="Text 0">
            <a:extLst>
              <a:ext uri="{FF2B5EF4-FFF2-40B4-BE49-F238E27FC236}">
                <a16:creationId xmlns:a16="http://schemas.microsoft.com/office/drawing/2014/main" id="{E9E6B566-8926-07A8-F7DE-ADA0D28E5458}"/>
              </a:ext>
            </a:extLst>
          </p:cNvPr>
          <p:cNvSpPr/>
          <p:nvPr/>
        </p:nvSpPr>
        <p:spPr>
          <a:xfrm>
            <a:off x="365760" y="237744"/>
            <a:ext cx="11457432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100" b="1" kern="0" spc="50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NWCCF 2026</a:t>
            </a:r>
            <a:endParaRPr lang="en-US" sz="110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4505EAD-2749-75BF-0D2F-33EAD8AC6FC7}"/>
              </a:ext>
            </a:extLst>
          </p:cNvPr>
          <p:cNvSpPr/>
          <p:nvPr/>
        </p:nvSpPr>
        <p:spPr>
          <a:xfrm>
            <a:off x="0" y="-1"/>
            <a:ext cx="12191999" cy="585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" descr="/home/claude/ge_cl_white_logo.png">
            <a:extLst>
              <a:ext uri="{FF2B5EF4-FFF2-40B4-BE49-F238E27FC236}">
                <a16:creationId xmlns:a16="http://schemas.microsoft.com/office/drawing/2014/main" id="{113FF563-3FCC-8DC3-E3B0-5A30CAE4C0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472" y="201168"/>
            <a:ext cx="2377440" cy="329184"/>
          </a:xfrm>
          <a:prstGeom prst="rect">
            <a:avLst/>
          </a:prstGeom>
        </p:spPr>
      </p:pic>
      <p:sp>
        <p:nvSpPr>
          <p:cNvPr id="7" name="Text 0">
            <a:extLst>
              <a:ext uri="{FF2B5EF4-FFF2-40B4-BE49-F238E27FC236}">
                <a16:creationId xmlns:a16="http://schemas.microsoft.com/office/drawing/2014/main" id="{9E35DE98-F0AB-4FFD-765E-4EAC0DD405A0}"/>
              </a:ext>
            </a:extLst>
          </p:cNvPr>
          <p:cNvSpPr/>
          <p:nvPr/>
        </p:nvSpPr>
        <p:spPr>
          <a:xfrm>
            <a:off x="365760" y="237744"/>
            <a:ext cx="11457432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100" b="1" kern="0" spc="50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NWCCF 2026</a:t>
            </a:r>
            <a:endParaRPr lang="en-US" sz="11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0ED5500-259E-33EB-8720-3CFF55D47848}"/>
              </a:ext>
            </a:extLst>
          </p:cNvPr>
          <p:cNvSpPr/>
          <p:nvPr/>
        </p:nvSpPr>
        <p:spPr>
          <a:xfrm>
            <a:off x="0" y="-1"/>
            <a:ext cx="12191999" cy="585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AA74BF3E-59B4-B877-5488-7BBE3BE6AA3F}"/>
              </a:ext>
            </a:extLst>
          </p:cNvPr>
          <p:cNvSpPr/>
          <p:nvPr/>
        </p:nvSpPr>
        <p:spPr>
          <a:xfrm>
            <a:off x="475488" y="749808"/>
            <a:ext cx="11274552" cy="77724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r>
              <a:rPr lang="en-US" sz="4000" b="1">
                <a:solidFill>
                  <a:srgbClr val="FFFFFF"/>
                </a:solidFill>
                <a:latin typeface="Trebuchet MS"/>
                <a:ea typeface="+mn-lt"/>
                <a:cs typeface="+mn-lt"/>
              </a:rPr>
              <a:t>Your Next Step: </a:t>
            </a:r>
            <a:endParaRPr lang="en-US" sz="4000" b="1">
              <a:latin typeface="Trebuchet MS"/>
              <a:ea typeface="+mn-lt"/>
              <a:cs typeface="+mn-lt"/>
            </a:endParaRPr>
          </a:p>
        </p:txBody>
      </p:sp>
      <p:sp>
        <p:nvSpPr>
          <p:cNvPr id="6" name="Text 9">
            <a:extLst>
              <a:ext uri="{FF2B5EF4-FFF2-40B4-BE49-F238E27FC236}">
                <a16:creationId xmlns:a16="http://schemas.microsoft.com/office/drawing/2014/main" id="{836251B9-EF71-D2FF-36E7-25E5FC1F9816}"/>
              </a:ext>
            </a:extLst>
          </p:cNvPr>
          <p:cNvSpPr/>
          <p:nvPr/>
        </p:nvSpPr>
        <p:spPr>
          <a:xfrm>
            <a:off x="457053" y="6098950"/>
            <a:ext cx="11274552" cy="32004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r>
              <a:rPr lang="en-US" sz="1500" i="1">
                <a:solidFill>
                  <a:schemeClr val="bg1"/>
                </a:solidFill>
                <a:ea typeface="+mn-lt"/>
                <a:cs typeface="+mn-lt"/>
              </a:rPr>
              <a:t>This is not about buying software. It is about giving your team one shared starting point. The tool is incidental. The alignment is the point</a:t>
            </a:r>
            <a:endParaRPr lang="en-US" i="1">
              <a:solidFill>
                <a:schemeClr val="bg1"/>
              </a:solidFill>
              <a:ea typeface="+mn-lt"/>
              <a:cs typeface="+mn-lt"/>
            </a:endParaRPr>
          </a:p>
        </p:txBody>
      </p:sp>
      <p:sp>
        <p:nvSpPr>
          <p:cNvPr id="11" name="Text 2">
            <a:extLst>
              <a:ext uri="{FF2B5EF4-FFF2-40B4-BE49-F238E27FC236}">
                <a16:creationId xmlns:a16="http://schemas.microsoft.com/office/drawing/2014/main" id="{D8D7B67F-5A24-D6D8-FFAD-1E69FC7763BB}"/>
              </a:ext>
            </a:extLst>
          </p:cNvPr>
          <p:cNvSpPr/>
          <p:nvPr/>
        </p:nvSpPr>
        <p:spPr>
          <a:xfrm>
            <a:off x="475488" y="1467563"/>
            <a:ext cx="9144000" cy="384048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r>
              <a:rPr lang="en-US">
                <a:solidFill>
                  <a:srgbClr val="D8D0E8"/>
                </a:solidFill>
                <a:ea typeface="+mn-lt"/>
                <a:cs typeface="+mn-lt"/>
              </a:rPr>
              <a:t>Set up a Shared AI Workspace</a:t>
            </a:r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AE21C9B-F45C-A880-F18C-B78257E8EC7B}"/>
              </a:ext>
            </a:extLst>
          </p:cNvPr>
          <p:cNvSpPr txBox="1"/>
          <p:nvPr/>
        </p:nvSpPr>
        <p:spPr>
          <a:xfrm>
            <a:off x="478452" y="2405043"/>
            <a:ext cx="4686677" cy="280076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chemeClr val="bg1"/>
                </a:solidFill>
                <a:ea typeface="+mn-lt"/>
                <a:cs typeface="+mn-lt"/>
              </a:rPr>
              <a:t>Once you have your School Voice Instructions, the most important next step is making sure everyone on your team uses them -- not just the people in this room today.</a:t>
            </a:r>
          </a:p>
          <a:p>
            <a:endParaRPr lang="en-US" sz="1600">
              <a:solidFill>
                <a:schemeClr val="bg1"/>
              </a:solidFill>
              <a:ea typeface="+mn-lt"/>
              <a:cs typeface="+mn-lt"/>
            </a:endParaRPr>
          </a:p>
          <a:p>
            <a:r>
              <a:rPr lang="en-US" sz="1600">
                <a:solidFill>
                  <a:schemeClr val="bg1"/>
                </a:solidFill>
                <a:ea typeface="+mn-lt"/>
                <a:cs typeface="+mn-lt"/>
              </a:rPr>
              <a:t>The simplest way to do this: set up a shared team AI account for your school. One account. One set of instructions. Everyone starts from the same place.</a:t>
            </a:r>
            <a:endParaRPr lang="en-US" sz="1600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 sz="160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sz="1600">
                <a:solidFill>
                  <a:schemeClr val="bg1"/>
                </a:solidFill>
                <a:ea typeface="Calibri"/>
                <a:cs typeface="Calibri"/>
              </a:rPr>
              <a:t>With a shared workspace your team can:</a:t>
            </a:r>
            <a:endParaRPr lang="en-US" sz="1600">
              <a:solidFill>
                <a:srgbClr val="000000"/>
              </a:solidFill>
              <a:ea typeface="Calibri"/>
              <a:cs typeface="Calibri"/>
            </a:endParaRPr>
          </a:p>
          <a:p>
            <a:endParaRPr lang="en-US" sz="1600">
              <a:solidFill>
                <a:schemeClr val="bg1"/>
              </a:solidFill>
              <a:ea typeface="Calibri"/>
              <a:cs typeface="Calibri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A1A6BA5-D537-81BE-01D7-516E35145D7C}"/>
              </a:ext>
            </a:extLst>
          </p:cNvPr>
          <p:cNvSpPr txBox="1"/>
          <p:nvPr/>
        </p:nvSpPr>
        <p:spPr>
          <a:xfrm>
            <a:off x="5646530" y="2405042"/>
            <a:ext cx="6106606" cy="30469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>
                <a:solidFill>
                  <a:schemeClr val="bg1"/>
                </a:solidFill>
                <a:ea typeface="+mn-lt"/>
                <a:cs typeface="+mn-lt"/>
              </a:rPr>
              <a:t>Upload your Common String, proof points, and voice instructions once -- so every staff member draws from the same source</a:t>
            </a:r>
            <a:endParaRPr lang="en-US"/>
          </a:p>
          <a:p>
            <a:pPr marL="285750" indent="-285750">
              <a:buFont typeface="Arial"/>
              <a:buChar char="•"/>
            </a:pPr>
            <a:endParaRPr lang="en-US" sz="1600">
              <a:solidFill>
                <a:schemeClr val="bg1"/>
              </a:solidFill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sz="1600">
                <a:solidFill>
                  <a:schemeClr val="bg1"/>
                </a:solidFill>
                <a:ea typeface="+mn-lt"/>
                <a:cs typeface="+mn-lt"/>
              </a:rPr>
              <a:t>Share prompts that work across departments (admissions, finance, student services)</a:t>
            </a:r>
            <a:endParaRPr lang="en-US"/>
          </a:p>
          <a:p>
            <a:pPr marL="285750" indent="-285750">
              <a:buFont typeface="Arial"/>
              <a:buChar char="•"/>
            </a:pPr>
            <a:endParaRPr lang="en-US" sz="1600">
              <a:solidFill>
                <a:schemeClr val="bg1"/>
              </a:solidFill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sz="1600">
                <a:solidFill>
                  <a:schemeClr val="bg1"/>
                </a:solidFill>
                <a:ea typeface="+mn-lt"/>
                <a:cs typeface="+mn-lt"/>
              </a:rPr>
              <a:t>Update the instructions when your messaging evolves -- and it updates for everyone</a:t>
            </a:r>
            <a:endParaRPr lang="en-US"/>
          </a:p>
          <a:p>
            <a:pPr marL="285750" indent="-285750">
              <a:buFont typeface="Arial"/>
              <a:buChar char="•"/>
            </a:pPr>
            <a:endParaRPr lang="en-US" sz="1600">
              <a:solidFill>
                <a:schemeClr val="bg1"/>
              </a:solidFill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sz="1600">
                <a:solidFill>
                  <a:schemeClr val="bg1"/>
                </a:solidFill>
                <a:ea typeface="+mn-lt"/>
                <a:cs typeface="+mn-lt"/>
              </a:rPr>
              <a:t>Prevent the Individual AI Silo: each person doing their own thing with their own version of your school</a:t>
            </a:r>
            <a:endParaRPr lang="en-US">
              <a:solidFill>
                <a:schemeClr val="bg1"/>
              </a:solidFill>
              <a:ea typeface="+mn-lt"/>
              <a:cs typeface="+mn-lt"/>
            </a:endParaRPr>
          </a:p>
          <a:p>
            <a:endParaRPr lang="en-US" sz="1600">
              <a:solidFill>
                <a:schemeClr val="bg1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952746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0"/>
          <p:cNvSpPr/>
          <p:nvPr/>
        </p:nvSpPr>
        <p:spPr>
          <a:xfrm>
            <a:off x="731520" y="960120"/>
            <a:ext cx="10725912" cy="91440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marL="0" indent="0" algn="ctr">
              <a:buNone/>
            </a:pPr>
            <a:r>
              <a:rPr lang="en-US" sz="4000">
                <a:solidFill>
                  <a:srgbClr val="73C0FF"/>
                </a:solidFill>
                <a:latin typeface="Trebuchet MS"/>
                <a:ea typeface="Trebuchet MS" pitchFamily="34" charset="-122"/>
                <a:cs typeface="Trebuchet MS" pitchFamily="34" charset="-120"/>
              </a:rPr>
              <a:t>AI will make your school faster</a:t>
            </a:r>
            <a:endParaRPr lang="en-US" sz="4000">
              <a:solidFill>
                <a:srgbClr val="73C0FF"/>
              </a:solidFill>
              <a:latin typeface="Trebuchet MS"/>
              <a:ea typeface="Calibri"/>
              <a:cs typeface="Calibri"/>
            </a:endParaRPr>
          </a:p>
        </p:txBody>
      </p:sp>
      <p:sp>
        <p:nvSpPr>
          <p:cNvPr id="5" name="Text 1"/>
          <p:cNvSpPr/>
          <p:nvPr/>
        </p:nvSpPr>
        <p:spPr>
          <a:xfrm>
            <a:off x="731520" y="1920240"/>
            <a:ext cx="10725912" cy="91440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marL="0" indent="0" algn="ctr">
              <a:buNone/>
            </a:pPr>
            <a:r>
              <a:rPr lang="en-US" sz="4000" b="1">
                <a:solidFill>
                  <a:srgbClr val="FFFFFF"/>
                </a:solidFill>
                <a:latin typeface="Trebuchet MS"/>
                <a:ea typeface="Trebuchet MS" pitchFamily="34" charset="-122"/>
                <a:cs typeface="Trebuchet MS" pitchFamily="34" charset="-120"/>
              </a:rPr>
              <a:t>It will not make your school clearer</a:t>
            </a:r>
            <a:endParaRPr lang="en-US" sz="4000">
              <a:latin typeface="Trebuchet MS"/>
            </a:endParaRPr>
          </a:p>
        </p:txBody>
      </p:sp>
      <p:sp>
        <p:nvSpPr>
          <p:cNvPr id="6" name="Shape 2"/>
          <p:cNvSpPr/>
          <p:nvPr/>
        </p:nvSpPr>
        <p:spPr>
          <a:xfrm>
            <a:off x="3200400" y="2999232"/>
            <a:ext cx="5760720" cy="19163"/>
          </a:xfrm>
          <a:prstGeom prst="rect">
            <a:avLst/>
          </a:prstGeom>
          <a:solidFill>
            <a:srgbClr val="3AA5FB"/>
          </a:solidFill>
          <a:ln w="12700">
            <a:noFill/>
            <a:prstDash val="solid"/>
          </a:ln>
        </p:spPr>
        <p:txBody>
          <a:bodyPr/>
          <a:lstStyle/>
          <a:p>
            <a:endParaRPr lang="en-CA"/>
          </a:p>
        </p:txBody>
      </p:sp>
      <p:sp>
        <p:nvSpPr>
          <p:cNvPr id="7" name="Text 3"/>
          <p:cNvSpPr/>
          <p:nvPr/>
        </p:nvSpPr>
        <p:spPr>
          <a:xfrm>
            <a:off x="731520" y="3200400"/>
            <a:ext cx="10725912" cy="841248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marL="0" indent="0" algn="ctr">
              <a:buNone/>
            </a:pPr>
            <a:r>
              <a:rPr lang="en-US" sz="4000" b="1">
                <a:solidFill>
                  <a:srgbClr val="73C0FF"/>
                </a:solidFill>
                <a:latin typeface="Trebuchet MS"/>
                <a:ea typeface="Trebuchet MS" pitchFamily="34" charset="-122"/>
                <a:cs typeface="Trebuchet MS" pitchFamily="34" charset="-120"/>
              </a:rPr>
              <a:t>Clarity comes from alignment</a:t>
            </a:r>
            <a:endParaRPr lang="en-US" sz="4000">
              <a:solidFill>
                <a:srgbClr val="73C0FF"/>
              </a:solidFill>
              <a:latin typeface="Trebuchet MS"/>
              <a:ea typeface="Calibri"/>
              <a:cs typeface="Calibri"/>
            </a:endParaRPr>
          </a:p>
        </p:txBody>
      </p:sp>
      <p:sp>
        <p:nvSpPr>
          <p:cNvPr id="8" name="Text 4"/>
          <p:cNvSpPr/>
          <p:nvPr/>
        </p:nvSpPr>
        <p:spPr>
          <a:xfrm>
            <a:off x="731520" y="4133088"/>
            <a:ext cx="10725912" cy="1170432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marL="0" indent="0" algn="ctr">
              <a:buNone/>
            </a:pPr>
            <a:r>
              <a:rPr lang="en-US" sz="2400">
                <a:solidFill>
                  <a:srgbClr val="F0FAFF"/>
                </a:solidFill>
                <a:latin typeface="Trebuchet MS"/>
                <a:ea typeface="Trebuchet MS" pitchFamily="34" charset="-122"/>
                <a:cs typeface="Trebuchet MS" pitchFamily="34" charset="-120"/>
              </a:rPr>
              <a:t>And alignment shows up in every moment</a:t>
            </a:r>
            <a:endParaRPr lang="en-US" sz="2400">
              <a:solidFill>
                <a:srgbClr val="F0FAFF"/>
              </a:solidFill>
              <a:latin typeface="Trebuchet MS"/>
              <a:ea typeface="Calibri"/>
              <a:cs typeface="Calibri"/>
            </a:endParaRPr>
          </a:p>
          <a:p>
            <a:pPr marL="0" indent="0" algn="ctr">
              <a:buNone/>
            </a:pPr>
            <a:r>
              <a:rPr lang="en-US" sz="2400">
                <a:solidFill>
                  <a:srgbClr val="F0FAFF"/>
                </a:solidFill>
                <a:latin typeface="Trebuchet MS"/>
                <a:ea typeface="Trebuchet MS" pitchFamily="34" charset="-122"/>
                <a:cs typeface="Trebuchet MS" pitchFamily="34" charset="-120"/>
              </a:rPr>
              <a:t>your students experience</a:t>
            </a:r>
            <a:endParaRPr lang="en-US" sz="2400">
              <a:solidFill>
                <a:srgbClr val="F0FAFF"/>
              </a:solidFill>
              <a:latin typeface="Trebuchet MS"/>
              <a:ea typeface="Calibri"/>
              <a:cs typeface="Calibri"/>
            </a:endParaRPr>
          </a:p>
        </p:txBody>
      </p:sp>
      <p:sp>
        <p:nvSpPr>
          <p:cNvPr id="9" name="Shape 5"/>
          <p:cNvSpPr/>
          <p:nvPr/>
        </p:nvSpPr>
        <p:spPr>
          <a:xfrm>
            <a:off x="475488" y="6146618"/>
            <a:ext cx="11274552" cy="14555"/>
          </a:xfrm>
          <a:prstGeom prst="rect">
            <a:avLst/>
          </a:prstGeom>
          <a:solidFill>
            <a:srgbClr val="3AA5FB"/>
          </a:solidFill>
          <a:ln w="12700">
            <a:noFill/>
            <a:prstDash val="solid"/>
          </a:ln>
        </p:spPr>
        <p:txBody>
          <a:bodyPr/>
          <a:lstStyle/>
          <a:p>
            <a:endParaRPr lang="en-CA"/>
          </a:p>
        </p:txBody>
      </p:sp>
      <p:pic>
        <p:nvPicPr>
          <p:cNvPr id="10" name="Image 2" descr="/home/claude/ge_cl_white_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488" y="6351133"/>
            <a:ext cx="2286000" cy="329184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2926080" y="6327321"/>
            <a:ext cx="896112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400">
                <a:solidFill>
                  <a:srgbClr val="FFFFFF"/>
                </a:solidFill>
              </a:rPr>
              <a:t>katz@greatexposure.com  ·  greatexposure.com  ·  campuslogin.com  ·  866-378-2411</a:t>
            </a:r>
            <a:endParaRPr lang="en-US" sz="1400"/>
          </a:p>
        </p:txBody>
      </p:sp>
      <p:pic>
        <p:nvPicPr>
          <p:cNvPr id="13" name="Image 1" descr="/home/claude/ge_cl_white_logo.png">
            <a:extLst>
              <a:ext uri="{FF2B5EF4-FFF2-40B4-BE49-F238E27FC236}">
                <a16:creationId xmlns:a16="http://schemas.microsoft.com/office/drawing/2014/main" id="{F40D67A5-C190-430C-4A55-0C294B346A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472" y="201168"/>
            <a:ext cx="2377440" cy="329184"/>
          </a:xfrm>
          <a:prstGeom prst="rect">
            <a:avLst/>
          </a:prstGeom>
        </p:spPr>
      </p:pic>
      <p:sp>
        <p:nvSpPr>
          <p:cNvPr id="15" name="Text 0">
            <a:extLst>
              <a:ext uri="{FF2B5EF4-FFF2-40B4-BE49-F238E27FC236}">
                <a16:creationId xmlns:a16="http://schemas.microsoft.com/office/drawing/2014/main" id="{D4D84052-5345-B418-B370-3D5092CAA1D9}"/>
              </a:ext>
            </a:extLst>
          </p:cNvPr>
          <p:cNvSpPr/>
          <p:nvPr/>
        </p:nvSpPr>
        <p:spPr>
          <a:xfrm>
            <a:off x="365760" y="237744"/>
            <a:ext cx="11457432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100" b="1" kern="0" spc="50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NWCCF 2026</a:t>
            </a:r>
            <a:endParaRPr lang="en-US" sz="11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16C0F6C-BECB-56EC-4DA6-FB27FEE7EBD8}"/>
              </a:ext>
            </a:extLst>
          </p:cNvPr>
          <p:cNvSpPr/>
          <p:nvPr/>
        </p:nvSpPr>
        <p:spPr>
          <a:xfrm>
            <a:off x="0" y="6272892"/>
            <a:ext cx="12191999" cy="585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1"/>
          <p:cNvSpPr/>
          <p:nvPr/>
        </p:nvSpPr>
        <p:spPr>
          <a:xfrm>
            <a:off x="457200" y="740664"/>
            <a:ext cx="11274552" cy="841248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r>
              <a:rPr lang="en-US" sz="4000" b="1">
                <a:solidFill>
                  <a:srgbClr val="FFFFFF"/>
                </a:solidFill>
                <a:latin typeface="Trebuchet MS"/>
                <a:ea typeface="Trebuchet MS" pitchFamily="34" charset="-122"/>
                <a:cs typeface="Trebuchet MS" pitchFamily="34" charset="-120"/>
              </a:rPr>
              <a:t>Your Association - This Room</a:t>
            </a:r>
            <a:endParaRPr lang="en-US" sz="4000">
              <a:latin typeface="Trebuchet MS"/>
            </a:endParaRPr>
          </a:p>
        </p:txBody>
      </p:sp>
      <p:sp>
        <p:nvSpPr>
          <p:cNvPr id="6" name="Text 2"/>
          <p:cNvSpPr/>
          <p:nvPr/>
        </p:nvSpPr>
        <p:spPr>
          <a:xfrm>
            <a:off x="475488" y="1467563"/>
            <a:ext cx="9144000" cy="384048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marL="0" indent="0">
              <a:buNone/>
            </a:pPr>
            <a:r>
              <a:rPr lang="en-US">
                <a:solidFill>
                  <a:srgbClr val="D8D0E8"/>
                </a:solidFill>
              </a:rPr>
              <a:t>NWCCF member schools — by program sector</a:t>
            </a:r>
            <a:endParaRPr lang="en-US">
              <a:ea typeface="Calibri"/>
              <a:cs typeface="Calibri"/>
            </a:endParaRPr>
          </a:p>
        </p:txBody>
      </p:sp>
      <p:sp>
        <p:nvSpPr>
          <p:cNvPr id="7" name="Text 3"/>
          <p:cNvSpPr/>
          <p:nvPr/>
        </p:nvSpPr>
        <p:spPr>
          <a:xfrm>
            <a:off x="475488" y="2190971"/>
            <a:ext cx="347472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>
                <a:solidFill>
                  <a:srgbClr val="FFFFFF"/>
                </a:solidFill>
              </a:rPr>
              <a:t>Beauty &amp; Cosmetology</a:t>
            </a:r>
            <a:endParaRPr lang="en-US" sz="1600"/>
          </a:p>
        </p:txBody>
      </p:sp>
      <p:sp>
        <p:nvSpPr>
          <p:cNvPr id="8" name="Shape 4"/>
          <p:cNvSpPr/>
          <p:nvPr/>
        </p:nvSpPr>
        <p:spPr>
          <a:xfrm>
            <a:off x="3291840" y="2300699"/>
            <a:ext cx="7680960" cy="256032"/>
          </a:xfrm>
          <a:prstGeom prst="rect">
            <a:avLst/>
          </a:prstGeom>
          <a:solidFill>
            <a:srgbClr val="B8B8CF"/>
          </a:solidFill>
          <a:ln w="12700">
            <a:solidFill>
              <a:srgbClr val="FFFFFF">
                <a:alpha val="10000"/>
              </a:srgbClr>
            </a:solidFill>
            <a:prstDash val="solid"/>
          </a:ln>
        </p:spPr>
        <p:txBody>
          <a:bodyPr lIns="91440" tIns="45720" rIns="91440" bIns="45720" anchor="t"/>
          <a:lstStyle/>
          <a:p>
            <a:endParaRPr lang="en-CA"/>
          </a:p>
        </p:txBody>
      </p:sp>
      <p:sp>
        <p:nvSpPr>
          <p:cNvPr id="9" name="Shape 5"/>
          <p:cNvSpPr/>
          <p:nvPr/>
        </p:nvSpPr>
        <p:spPr>
          <a:xfrm>
            <a:off x="3291840" y="2300699"/>
            <a:ext cx="6720840" cy="256032"/>
          </a:xfrm>
          <a:prstGeom prst="rect">
            <a:avLst/>
          </a:prstGeom>
          <a:solidFill>
            <a:srgbClr val="3AA5FB"/>
          </a:solidFill>
          <a:ln w="12700">
            <a:noFill/>
            <a:prstDash val="solid"/>
          </a:ln>
        </p:spPr>
        <p:txBody>
          <a:bodyPr/>
          <a:lstStyle/>
          <a:p>
            <a:endParaRPr lang="en-CA"/>
          </a:p>
        </p:txBody>
      </p:sp>
      <p:sp>
        <p:nvSpPr>
          <p:cNvPr id="10" name="Text 6"/>
          <p:cNvSpPr/>
          <p:nvPr/>
        </p:nvSpPr>
        <p:spPr>
          <a:xfrm>
            <a:off x="11082528" y="2209259"/>
            <a:ext cx="82296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b="1">
                <a:solidFill>
                  <a:srgbClr val="FFFFFF"/>
                </a:solidFill>
              </a:rPr>
              <a:t>42%</a:t>
            </a:r>
            <a:endParaRPr lang="en-US" sz="1600"/>
          </a:p>
        </p:txBody>
      </p:sp>
      <p:sp>
        <p:nvSpPr>
          <p:cNvPr id="11" name="Text 7"/>
          <p:cNvSpPr/>
          <p:nvPr/>
        </p:nvSpPr>
        <p:spPr>
          <a:xfrm>
            <a:off x="475488" y="2787887"/>
            <a:ext cx="347472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>
                <a:solidFill>
                  <a:srgbClr val="FFFFFF"/>
                </a:solidFill>
              </a:rPr>
              <a:t>Trades &amp; Transportation</a:t>
            </a:r>
            <a:endParaRPr lang="en-US" sz="1600"/>
          </a:p>
        </p:txBody>
      </p:sp>
      <p:sp>
        <p:nvSpPr>
          <p:cNvPr id="12" name="Shape 8"/>
          <p:cNvSpPr/>
          <p:nvPr/>
        </p:nvSpPr>
        <p:spPr>
          <a:xfrm>
            <a:off x="3291840" y="2897615"/>
            <a:ext cx="7680960" cy="256032"/>
          </a:xfrm>
          <a:prstGeom prst="rect">
            <a:avLst/>
          </a:prstGeom>
          <a:solidFill>
            <a:srgbClr val="B8B8CF"/>
          </a:solidFill>
          <a:ln w="12700">
            <a:solidFill>
              <a:srgbClr val="FFFFFF">
                <a:alpha val="10000"/>
              </a:srgbClr>
            </a:solidFill>
            <a:prstDash val="solid"/>
          </a:ln>
        </p:spPr>
        <p:txBody>
          <a:bodyPr lIns="91440" tIns="45720" rIns="91440" bIns="45720" anchor="t"/>
          <a:lstStyle/>
          <a:p>
            <a:endParaRPr lang="en-CA"/>
          </a:p>
        </p:txBody>
      </p:sp>
      <p:sp>
        <p:nvSpPr>
          <p:cNvPr id="13" name="Shape 9"/>
          <p:cNvSpPr/>
          <p:nvPr/>
        </p:nvSpPr>
        <p:spPr>
          <a:xfrm>
            <a:off x="3291840" y="2897615"/>
            <a:ext cx="2240280" cy="256032"/>
          </a:xfrm>
          <a:prstGeom prst="rect">
            <a:avLst/>
          </a:prstGeom>
          <a:solidFill>
            <a:srgbClr val="3AA5FB"/>
          </a:solidFill>
          <a:ln w="12700">
            <a:noFill/>
            <a:prstDash val="solid"/>
          </a:ln>
        </p:spPr>
        <p:txBody>
          <a:bodyPr/>
          <a:lstStyle/>
          <a:p>
            <a:endParaRPr lang="en-CA"/>
          </a:p>
        </p:txBody>
      </p:sp>
      <p:sp>
        <p:nvSpPr>
          <p:cNvPr id="14" name="Text 10"/>
          <p:cNvSpPr/>
          <p:nvPr/>
        </p:nvSpPr>
        <p:spPr>
          <a:xfrm>
            <a:off x="11082528" y="2806175"/>
            <a:ext cx="82296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b="1">
                <a:solidFill>
                  <a:srgbClr val="FFFFFF"/>
                </a:solidFill>
              </a:rPr>
              <a:t>14%</a:t>
            </a:r>
            <a:endParaRPr lang="en-US" sz="1600"/>
          </a:p>
        </p:txBody>
      </p:sp>
      <p:sp>
        <p:nvSpPr>
          <p:cNvPr id="15" name="Text 11"/>
          <p:cNvSpPr/>
          <p:nvPr/>
        </p:nvSpPr>
        <p:spPr>
          <a:xfrm>
            <a:off x="475488" y="3384803"/>
            <a:ext cx="347472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>
                <a:solidFill>
                  <a:srgbClr val="FFFFFF"/>
                </a:solidFill>
              </a:rPr>
              <a:t>Allied Health &amp; CNA</a:t>
            </a:r>
            <a:endParaRPr lang="en-US" sz="1600"/>
          </a:p>
        </p:txBody>
      </p:sp>
      <p:sp>
        <p:nvSpPr>
          <p:cNvPr id="16" name="Shape 12"/>
          <p:cNvSpPr/>
          <p:nvPr/>
        </p:nvSpPr>
        <p:spPr>
          <a:xfrm>
            <a:off x="3291840" y="3494531"/>
            <a:ext cx="7680960" cy="256032"/>
          </a:xfrm>
          <a:prstGeom prst="rect">
            <a:avLst/>
          </a:prstGeom>
          <a:solidFill>
            <a:srgbClr val="B8B8CF"/>
          </a:solidFill>
          <a:ln w="12700">
            <a:solidFill>
              <a:srgbClr val="FFFFFF">
                <a:alpha val="10000"/>
              </a:srgbClr>
            </a:solidFill>
            <a:prstDash val="solid"/>
          </a:ln>
        </p:spPr>
        <p:txBody>
          <a:bodyPr/>
          <a:lstStyle/>
          <a:p>
            <a:endParaRPr lang="en-CA"/>
          </a:p>
        </p:txBody>
      </p:sp>
      <p:sp>
        <p:nvSpPr>
          <p:cNvPr id="17" name="Shape 13"/>
          <p:cNvSpPr/>
          <p:nvPr/>
        </p:nvSpPr>
        <p:spPr>
          <a:xfrm>
            <a:off x="3291840" y="3494531"/>
            <a:ext cx="1920240" cy="256032"/>
          </a:xfrm>
          <a:prstGeom prst="rect">
            <a:avLst/>
          </a:prstGeom>
          <a:solidFill>
            <a:srgbClr val="3AA5FB"/>
          </a:solidFill>
          <a:ln w="12700">
            <a:noFill/>
            <a:prstDash val="solid"/>
          </a:ln>
        </p:spPr>
        <p:txBody>
          <a:bodyPr/>
          <a:lstStyle/>
          <a:p>
            <a:endParaRPr lang="en-CA"/>
          </a:p>
        </p:txBody>
      </p:sp>
      <p:sp>
        <p:nvSpPr>
          <p:cNvPr id="18" name="Text 14"/>
          <p:cNvSpPr/>
          <p:nvPr/>
        </p:nvSpPr>
        <p:spPr>
          <a:xfrm>
            <a:off x="11082528" y="3403091"/>
            <a:ext cx="82296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b="1">
                <a:solidFill>
                  <a:srgbClr val="FFFFFF"/>
                </a:solidFill>
              </a:rPr>
              <a:t>12%</a:t>
            </a:r>
            <a:endParaRPr lang="en-US" sz="1600"/>
          </a:p>
        </p:txBody>
      </p:sp>
      <p:sp>
        <p:nvSpPr>
          <p:cNvPr id="19" name="Text 15"/>
          <p:cNvSpPr/>
          <p:nvPr/>
        </p:nvSpPr>
        <p:spPr>
          <a:xfrm>
            <a:off x="475488" y="3981720"/>
            <a:ext cx="347472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>
                <a:solidFill>
                  <a:srgbClr val="FFFFFF"/>
                </a:solidFill>
              </a:rPr>
              <a:t>Specialty &amp; Other</a:t>
            </a:r>
            <a:endParaRPr lang="en-US" sz="1600"/>
          </a:p>
        </p:txBody>
      </p:sp>
      <p:sp>
        <p:nvSpPr>
          <p:cNvPr id="20" name="Shape 16"/>
          <p:cNvSpPr/>
          <p:nvPr/>
        </p:nvSpPr>
        <p:spPr>
          <a:xfrm>
            <a:off x="3291840" y="4091448"/>
            <a:ext cx="7680960" cy="256032"/>
          </a:xfrm>
          <a:prstGeom prst="rect">
            <a:avLst/>
          </a:prstGeom>
          <a:solidFill>
            <a:srgbClr val="B8B8CF"/>
          </a:solidFill>
          <a:ln w="12700">
            <a:solidFill>
              <a:srgbClr val="FFFFFF">
                <a:alpha val="10000"/>
              </a:srgbClr>
            </a:solidFill>
            <a:prstDash val="solid"/>
          </a:ln>
        </p:spPr>
        <p:txBody>
          <a:bodyPr/>
          <a:lstStyle/>
          <a:p>
            <a:endParaRPr lang="en-CA"/>
          </a:p>
        </p:txBody>
      </p:sp>
      <p:sp>
        <p:nvSpPr>
          <p:cNvPr id="21" name="Shape 17"/>
          <p:cNvSpPr/>
          <p:nvPr/>
        </p:nvSpPr>
        <p:spPr>
          <a:xfrm>
            <a:off x="3291840" y="4091448"/>
            <a:ext cx="1920240" cy="256032"/>
          </a:xfrm>
          <a:prstGeom prst="rect">
            <a:avLst/>
          </a:prstGeom>
          <a:solidFill>
            <a:srgbClr val="3AA5FB"/>
          </a:solidFill>
          <a:ln w="12700">
            <a:noFill/>
            <a:prstDash val="solid"/>
          </a:ln>
        </p:spPr>
        <p:txBody>
          <a:bodyPr/>
          <a:lstStyle/>
          <a:p>
            <a:endParaRPr lang="en-CA"/>
          </a:p>
        </p:txBody>
      </p:sp>
      <p:sp>
        <p:nvSpPr>
          <p:cNvPr id="22" name="Text 18"/>
          <p:cNvSpPr/>
          <p:nvPr/>
        </p:nvSpPr>
        <p:spPr>
          <a:xfrm>
            <a:off x="11082528" y="4000008"/>
            <a:ext cx="82296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b="1">
                <a:solidFill>
                  <a:srgbClr val="FFFFFF"/>
                </a:solidFill>
              </a:rPr>
              <a:t>12%</a:t>
            </a:r>
            <a:endParaRPr lang="en-US" sz="1600"/>
          </a:p>
        </p:txBody>
      </p:sp>
      <p:sp>
        <p:nvSpPr>
          <p:cNvPr id="23" name="Text 19"/>
          <p:cNvSpPr/>
          <p:nvPr/>
        </p:nvSpPr>
        <p:spPr>
          <a:xfrm>
            <a:off x="475488" y="4578635"/>
            <a:ext cx="347472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>
                <a:solidFill>
                  <a:srgbClr val="FFFFFF"/>
                </a:solidFill>
              </a:rPr>
              <a:t>Massage &amp; Bodywork</a:t>
            </a:r>
            <a:endParaRPr lang="en-US" sz="1600"/>
          </a:p>
        </p:txBody>
      </p:sp>
      <p:sp>
        <p:nvSpPr>
          <p:cNvPr id="24" name="Shape 20"/>
          <p:cNvSpPr/>
          <p:nvPr/>
        </p:nvSpPr>
        <p:spPr>
          <a:xfrm>
            <a:off x="3291840" y="4688363"/>
            <a:ext cx="7680960" cy="256032"/>
          </a:xfrm>
          <a:prstGeom prst="rect">
            <a:avLst/>
          </a:prstGeom>
          <a:solidFill>
            <a:srgbClr val="B8B8CF"/>
          </a:solidFill>
          <a:ln w="12700">
            <a:solidFill>
              <a:srgbClr val="FFFFFF">
                <a:alpha val="10000"/>
              </a:srgbClr>
            </a:solidFill>
            <a:prstDash val="solid"/>
          </a:ln>
        </p:spPr>
        <p:txBody>
          <a:bodyPr/>
          <a:lstStyle/>
          <a:p>
            <a:endParaRPr lang="en-CA"/>
          </a:p>
        </p:txBody>
      </p:sp>
      <p:sp>
        <p:nvSpPr>
          <p:cNvPr id="25" name="Shape 21"/>
          <p:cNvSpPr/>
          <p:nvPr/>
        </p:nvSpPr>
        <p:spPr>
          <a:xfrm>
            <a:off x="3291840" y="4688363"/>
            <a:ext cx="1760220" cy="256032"/>
          </a:xfrm>
          <a:prstGeom prst="rect">
            <a:avLst/>
          </a:prstGeom>
          <a:solidFill>
            <a:srgbClr val="3AA5FB"/>
          </a:solidFill>
          <a:ln w="12700">
            <a:noFill/>
            <a:prstDash val="solid"/>
          </a:ln>
        </p:spPr>
        <p:txBody>
          <a:bodyPr/>
          <a:lstStyle/>
          <a:p>
            <a:endParaRPr lang="en-CA"/>
          </a:p>
        </p:txBody>
      </p:sp>
      <p:sp>
        <p:nvSpPr>
          <p:cNvPr id="26" name="Text 22"/>
          <p:cNvSpPr/>
          <p:nvPr/>
        </p:nvSpPr>
        <p:spPr>
          <a:xfrm>
            <a:off x="11082528" y="4596923"/>
            <a:ext cx="82296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b="1">
                <a:solidFill>
                  <a:srgbClr val="FFFFFF"/>
                </a:solidFill>
              </a:rPr>
              <a:t>11%</a:t>
            </a:r>
            <a:endParaRPr lang="en-US" sz="1600"/>
          </a:p>
        </p:txBody>
      </p:sp>
      <p:sp>
        <p:nvSpPr>
          <p:cNvPr id="27" name="Text 23"/>
          <p:cNvSpPr/>
          <p:nvPr/>
        </p:nvSpPr>
        <p:spPr>
          <a:xfrm>
            <a:off x="475488" y="5175551"/>
            <a:ext cx="347472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>
                <a:solidFill>
                  <a:srgbClr val="FFFFFF"/>
                </a:solidFill>
              </a:rPr>
              <a:t>Arts &amp; Creative</a:t>
            </a:r>
            <a:endParaRPr lang="en-US" sz="1600"/>
          </a:p>
        </p:txBody>
      </p:sp>
      <p:sp>
        <p:nvSpPr>
          <p:cNvPr id="28" name="Shape 24"/>
          <p:cNvSpPr/>
          <p:nvPr/>
        </p:nvSpPr>
        <p:spPr>
          <a:xfrm>
            <a:off x="3291840" y="5285279"/>
            <a:ext cx="7680960" cy="256032"/>
          </a:xfrm>
          <a:prstGeom prst="rect">
            <a:avLst/>
          </a:prstGeom>
          <a:solidFill>
            <a:srgbClr val="B8B8CF"/>
          </a:solidFill>
          <a:ln w="12700">
            <a:solidFill>
              <a:srgbClr val="FFFFFF">
                <a:alpha val="10000"/>
              </a:srgbClr>
            </a:solidFill>
            <a:prstDash val="solid"/>
          </a:ln>
        </p:spPr>
        <p:txBody>
          <a:bodyPr/>
          <a:lstStyle/>
          <a:p>
            <a:endParaRPr lang="en-CA"/>
          </a:p>
        </p:txBody>
      </p:sp>
      <p:sp>
        <p:nvSpPr>
          <p:cNvPr id="29" name="Shape 25"/>
          <p:cNvSpPr/>
          <p:nvPr/>
        </p:nvSpPr>
        <p:spPr>
          <a:xfrm>
            <a:off x="3291840" y="5285279"/>
            <a:ext cx="1440180" cy="256032"/>
          </a:xfrm>
          <a:prstGeom prst="rect">
            <a:avLst/>
          </a:prstGeom>
          <a:solidFill>
            <a:srgbClr val="3AA5FB"/>
          </a:solidFill>
          <a:ln w="12700">
            <a:noFill/>
            <a:prstDash val="solid"/>
          </a:ln>
        </p:spPr>
        <p:txBody>
          <a:bodyPr/>
          <a:lstStyle/>
          <a:p>
            <a:endParaRPr lang="en-CA"/>
          </a:p>
        </p:txBody>
      </p:sp>
      <p:sp>
        <p:nvSpPr>
          <p:cNvPr id="30" name="Text 26"/>
          <p:cNvSpPr/>
          <p:nvPr/>
        </p:nvSpPr>
        <p:spPr>
          <a:xfrm>
            <a:off x="11082528" y="5193839"/>
            <a:ext cx="82296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b="1">
                <a:solidFill>
                  <a:srgbClr val="FFFFFF"/>
                </a:solidFill>
              </a:rPr>
              <a:t>9%</a:t>
            </a:r>
            <a:endParaRPr lang="en-US" sz="1600"/>
          </a:p>
        </p:txBody>
      </p:sp>
      <p:sp>
        <p:nvSpPr>
          <p:cNvPr id="31" name="Shape 27"/>
          <p:cNvSpPr/>
          <p:nvPr/>
        </p:nvSpPr>
        <p:spPr>
          <a:xfrm>
            <a:off x="502702" y="5997719"/>
            <a:ext cx="5029200" cy="14555"/>
          </a:xfrm>
          <a:prstGeom prst="rect">
            <a:avLst/>
          </a:prstGeom>
          <a:solidFill>
            <a:srgbClr val="3AA5FB"/>
          </a:solidFill>
          <a:ln w="12700">
            <a:noFill/>
            <a:prstDash val="solid"/>
          </a:ln>
        </p:spPr>
        <p:txBody>
          <a:bodyPr/>
          <a:lstStyle/>
          <a:p>
            <a:endParaRPr lang="en-CA"/>
          </a:p>
        </p:txBody>
      </p:sp>
      <p:sp>
        <p:nvSpPr>
          <p:cNvPr id="32" name="Text 28"/>
          <p:cNvSpPr/>
          <p:nvPr/>
        </p:nvSpPr>
        <p:spPr>
          <a:xfrm>
            <a:off x="475488" y="6266344"/>
            <a:ext cx="11274552" cy="347472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r>
              <a:rPr lang="en-US" i="1">
                <a:solidFill>
                  <a:schemeClr val="bg1"/>
                </a:solidFill>
                <a:ea typeface="+mn-lt"/>
                <a:cs typeface="+mn-lt"/>
              </a:rPr>
              <a:t>BLS projects growth faster than the national average for every major career in this room through the next decade.</a:t>
            </a:r>
            <a:r>
              <a:rPr lang="en-US" i="1">
                <a:solidFill>
                  <a:srgbClr val="D8D0E8"/>
                </a:solidFill>
              </a:rPr>
              <a:t>.</a:t>
            </a:r>
            <a:endParaRPr lang="en-US" i="1">
              <a:ea typeface="Calibri"/>
              <a:cs typeface="Calibri"/>
            </a:endParaRPr>
          </a:p>
        </p:txBody>
      </p:sp>
      <p:pic>
        <p:nvPicPr>
          <p:cNvPr id="39" name="Image 1" descr="/home/claude/ge_cl_white_logo.png">
            <a:extLst>
              <a:ext uri="{FF2B5EF4-FFF2-40B4-BE49-F238E27FC236}">
                <a16:creationId xmlns:a16="http://schemas.microsoft.com/office/drawing/2014/main" id="{A8F54ED3-488D-CB6D-231D-CFFE23426C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472" y="201168"/>
            <a:ext cx="2377440" cy="329184"/>
          </a:xfrm>
          <a:prstGeom prst="rect">
            <a:avLst/>
          </a:prstGeom>
        </p:spPr>
      </p:pic>
      <p:sp>
        <p:nvSpPr>
          <p:cNvPr id="41" name="Text 0">
            <a:extLst>
              <a:ext uri="{FF2B5EF4-FFF2-40B4-BE49-F238E27FC236}">
                <a16:creationId xmlns:a16="http://schemas.microsoft.com/office/drawing/2014/main" id="{2D1CD732-F15E-06D9-431C-F6FF322A2157}"/>
              </a:ext>
            </a:extLst>
          </p:cNvPr>
          <p:cNvSpPr/>
          <p:nvPr/>
        </p:nvSpPr>
        <p:spPr>
          <a:xfrm>
            <a:off x="365760" y="237744"/>
            <a:ext cx="11457432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100" b="1" kern="0" spc="50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NWCCF 2026</a:t>
            </a:r>
            <a:endParaRPr lang="en-US" sz="110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D34E560-BD0F-0FFD-D942-86D4A686F8EB}"/>
              </a:ext>
            </a:extLst>
          </p:cNvPr>
          <p:cNvSpPr/>
          <p:nvPr/>
        </p:nvSpPr>
        <p:spPr>
          <a:xfrm>
            <a:off x="0" y="-1"/>
            <a:ext cx="12191999" cy="585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1"/>
          <p:cNvSpPr/>
          <p:nvPr/>
        </p:nvSpPr>
        <p:spPr>
          <a:xfrm>
            <a:off x="475488" y="822960"/>
            <a:ext cx="11274552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400" i="1" dirty="0">
                <a:solidFill>
                  <a:schemeClr val="bg1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Today’s Prospect are Questioning: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" name="Text 2"/>
          <p:cNvSpPr/>
          <p:nvPr/>
        </p:nvSpPr>
        <p:spPr>
          <a:xfrm>
            <a:off x="475488" y="1627632"/>
            <a:ext cx="868680" cy="118872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marL="0" indent="0" algn="ctr">
              <a:buNone/>
            </a:pPr>
            <a:r>
              <a:rPr lang="en-US" sz="4000" b="1">
                <a:solidFill>
                  <a:srgbClr val="3AA5FB"/>
                </a:solidFill>
              </a:rPr>
              <a:t>1.</a:t>
            </a:r>
            <a:endParaRPr lang="en-US" sz="4000">
              <a:solidFill>
                <a:srgbClr val="3AA5FB"/>
              </a:solidFill>
              <a:ea typeface="Calibri"/>
              <a:cs typeface="Calibri"/>
            </a:endParaRPr>
          </a:p>
        </p:txBody>
      </p:sp>
      <p:sp>
        <p:nvSpPr>
          <p:cNvPr id="7" name="Shape 3"/>
          <p:cNvSpPr/>
          <p:nvPr/>
        </p:nvSpPr>
        <p:spPr>
          <a:xfrm>
            <a:off x="1481328" y="1920240"/>
            <a:ext cx="21358" cy="658368"/>
          </a:xfrm>
          <a:prstGeom prst="rect">
            <a:avLst/>
          </a:prstGeom>
          <a:solidFill>
            <a:srgbClr val="3AA5FB"/>
          </a:solidFill>
          <a:ln w="12700">
            <a:noFill/>
            <a:prstDash val="solid"/>
          </a:ln>
        </p:spPr>
        <p:txBody>
          <a:bodyPr/>
          <a:lstStyle/>
          <a:p>
            <a:endParaRPr lang="en-CA"/>
          </a:p>
        </p:txBody>
      </p:sp>
      <p:sp>
        <p:nvSpPr>
          <p:cNvPr id="8" name="Text 4"/>
          <p:cNvSpPr/>
          <p:nvPr/>
        </p:nvSpPr>
        <p:spPr>
          <a:xfrm>
            <a:off x="1691640" y="1664208"/>
            <a:ext cx="9994392" cy="11430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3200" b="1" dirty="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Will this career still exist?</a:t>
            </a:r>
            <a:endParaRPr lang="en-US" sz="3200" dirty="0"/>
          </a:p>
        </p:txBody>
      </p:sp>
      <p:sp>
        <p:nvSpPr>
          <p:cNvPr id="9" name="Text 5"/>
          <p:cNvSpPr/>
          <p:nvPr/>
        </p:nvSpPr>
        <p:spPr>
          <a:xfrm>
            <a:off x="475488" y="3013489"/>
            <a:ext cx="868680" cy="118872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marL="0" indent="0" algn="ctr">
              <a:buNone/>
            </a:pPr>
            <a:r>
              <a:rPr lang="en-US" sz="4000" b="1">
                <a:solidFill>
                  <a:srgbClr val="3AA5FB"/>
                </a:solidFill>
              </a:rPr>
              <a:t>2.</a:t>
            </a:r>
            <a:endParaRPr lang="en-US" sz="4000">
              <a:solidFill>
                <a:srgbClr val="3AA5FB"/>
              </a:solidFill>
              <a:ea typeface="Calibri"/>
              <a:cs typeface="Calibri"/>
            </a:endParaRPr>
          </a:p>
        </p:txBody>
      </p:sp>
      <p:sp>
        <p:nvSpPr>
          <p:cNvPr id="10" name="Shape 6"/>
          <p:cNvSpPr/>
          <p:nvPr/>
        </p:nvSpPr>
        <p:spPr>
          <a:xfrm>
            <a:off x="1481328" y="3306097"/>
            <a:ext cx="21358" cy="658368"/>
          </a:xfrm>
          <a:prstGeom prst="rect">
            <a:avLst/>
          </a:prstGeom>
          <a:solidFill>
            <a:srgbClr val="3AA5FB"/>
          </a:solidFill>
          <a:ln w="12700">
            <a:noFill/>
            <a:prstDash val="solid"/>
          </a:ln>
        </p:spPr>
        <p:txBody>
          <a:bodyPr/>
          <a:lstStyle/>
          <a:p>
            <a:endParaRPr lang="en-CA"/>
          </a:p>
        </p:txBody>
      </p:sp>
      <p:sp>
        <p:nvSpPr>
          <p:cNvPr id="11" name="Text 7"/>
          <p:cNvSpPr/>
          <p:nvPr/>
        </p:nvSpPr>
        <p:spPr>
          <a:xfrm>
            <a:off x="1691640" y="3050065"/>
            <a:ext cx="9994392" cy="11430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3200" b="1" dirty="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Will I actually get hired?</a:t>
            </a:r>
            <a:endParaRPr lang="en-US" sz="3200" dirty="0"/>
          </a:p>
        </p:txBody>
      </p:sp>
      <p:sp>
        <p:nvSpPr>
          <p:cNvPr id="12" name="Text 8"/>
          <p:cNvSpPr/>
          <p:nvPr/>
        </p:nvSpPr>
        <p:spPr>
          <a:xfrm>
            <a:off x="475488" y="4460797"/>
            <a:ext cx="868680" cy="118872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marL="0" indent="0" algn="ctr">
              <a:buNone/>
            </a:pPr>
            <a:r>
              <a:rPr lang="en-US" sz="4000" b="1">
                <a:solidFill>
                  <a:srgbClr val="3AA5FB"/>
                </a:solidFill>
              </a:rPr>
              <a:t>3.</a:t>
            </a:r>
            <a:endParaRPr lang="en-US" sz="4000">
              <a:solidFill>
                <a:srgbClr val="3AA5FB"/>
              </a:solidFill>
              <a:ea typeface="Calibri"/>
              <a:cs typeface="Calibri"/>
            </a:endParaRPr>
          </a:p>
        </p:txBody>
      </p:sp>
      <p:sp>
        <p:nvSpPr>
          <p:cNvPr id="13" name="Shape 9"/>
          <p:cNvSpPr/>
          <p:nvPr/>
        </p:nvSpPr>
        <p:spPr>
          <a:xfrm>
            <a:off x="1481328" y="4753405"/>
            <a:ext cx="21358" cy="658368"/>
          </a:xfrm>
          <a:prstGeom prst="rect">
            <a:avLst/>
          </a:prstGeom>
          <a:solidFill>
            <a:srgbClr val="3AA5FB"/>
          </a:solidFill>
          <a:ln w="12700">
            <a:noFill/>
            <a:prstDash val="solid"/>
          </a:ln>
        </p:spPr>
        <p:txBody>
          <a:bodyPr/>
          <a:lstStyle/>
          <a:p>
            <a:endParaRPr lang="en-CA"/>
          </a:p>
        </p:txBody>
      </p:sp>
      <p:sp>
        <p:nvSpPr>
          <p:cNvPr id="14" name="Text 10"/>
          <p:cNvSpPr/>
          <p:nvPr/>
        </p:nvSpPr>
        <p:spPr>
          <a:xfrm>
            <a:off x="1691640" y="4497373"/>
            <a:ext cx="9994392" cy="11430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3200" b="1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Can I trust this school?</a:t>
            </a:r>
            <a:endParaRPr lang="en-US" sz="3200"/>
          </a:p>
        </p:txBody>
      </p:sp>
      <p:sp>
        <p:nvSpPr>
          <p:cNvPr id="15" name="Text 11"/>
          <p:cNvSpPr/>
          <p:nvPr/>
        </p:nvSpPr>
        <p:spPr>
          <a:xfrm>
            <a:off x="475488" y="6236208"/>
            <a:ext cx="11274552" cy="384048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marL="0" indent="0" algn="ctr">
              <a:buNone/>
            </a:pPr>
            <a:r>
              <a:rPr lang="en-US" sz="2000" i="1" dirty="0">
                <a:solidFill>
                  <a:schemeClr val="bg1"/>
                </a:solidFill>
              </a:rPr>
              <a:t>These aren't new fears. They're louder now.</a:t>
            </a:r>
            <a:endParaRPr lang="en-US" sz="2000" dirty="0">
              <a:solidFill>
                <a:schemeClr val="bg1"/>
              </a:solidFill>
              <a:ea typeface="Calibri"/>
              <a:cs typeface="Calibri"/>
            </a:endParaRPr>
          </a:p>
        </p:txBody>
      </p:sp>
      <p:pic>
        <p:nvPicPr>
          <p:cNvPr id="29" name="Image 1" descr="/home/claude/ge_cl_white_logo.png">
            <a:extLst>
              <a:ext uri="{FF2B5EF4-FFF2-40B4-BE49-F238E27FC236}">
                <a16:creationId xmlns:a16="http://schemas.microsoft.com/office/drawing/2014/main" id="{E67786B6-AF2D-2B1B-3762-E9A91C4485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472" y="201168"/>
            <a:ext cx="2377440" cy="329184"/>
          </a:xfrm>
          <a:prstGeom prst="rect">
            <a:avLst/>
          </a:prstGeom>
        </p:spPr>
      </p:pic>
      <p:sp>
        <p:nvSpPr>
          <p:cNvPr id="31" name="Text 0">
            <a:extLst>
              <a:ext uri="{FF2B5EF4-FFF2-40B4-BE49-F238E27FC236}">
                <a16:creationId xmlns:a16="http://schemas.microsoft.com/office/drawing/2014/main" id="{22C0BD2E-F229-292F-7545-821EE59EA99C}"/>
              </a:ext>
            </a:extLst>
          </p:cNvPr>
          <p:cNvSpPr/>
          <p:nvPr/>
        </p:nvSpPr>
        <p:spPr>
          <a:xfrm>
            <a:off x="365760" y="237744"/>
            <a:ext cx="11457432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100" b="1" kern="0" spc="50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NWCCF 2026</a:t>
            </a:r>
            <a:endParaRPr lang="en-US" sz="110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A6C2F81-02E7-6742-5B89-38DF52CB353D}"/>
              </a:ext>
            </a:extLst>
          </p:cNvPr>
          <p:cNvSpPr/>
          <p:nvPr/>
        </p:nvSpPr>
        <p:spPr>
          <a:xfrm>
            <a:off x="0" y="-1"/>
            <a:ext cx="12191999" cy="585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0"/>
          <p:cNvSpPr/>
          <p:nvPr/>
        </p:nvSpPr>
        <p:spPr>
          <a:xfrm>
            <a:off x="731520" y="914400"/>
            <a:ext cx="10725912" cy="21945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4000" b="1" dirty="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Students aren't confused</a:t>
            </a:r>
            <a:endParaRPr lang="en-US" sz="4000" dirty="0"/>
          </a:p>
          <a:p>
            <a:pPr marL="0" indent="0" algn="ctr">
              <a:buNone/>
            </a:pPr>
            <a:r>
              <a:rPr lang="en-US" sz="4000" b="1" dirty="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by your programs</a:t>
            </a:r>
            <a:endParaRPr lang="en-US" sz="4000" dirty="0"/>
          </a:p>
        </p:txBody>
      </p:sp>
      <p:sp>
        <p:nvSpPr>
          <p:cNvPr id="5" name="Shape 1"/>
          <p:cNvSpPr/>
          <p:nvPr/>
        </p:nvSpPr>
        <p:spPr>
          <a:xfrm>
            <a:off x="3200400" y="3273552"/>
            <a:ext cx="5760720" cy="19235"/>
          </a:xfrm>
          <a:prstGeom prst="rect">
            <a:avLst/>
          </a:prstGeom>
          <a:solidFill>
            <a:srgbClr val="3AA5FB"/>
          </a:solidFill>
          <a:ln w="12700">
            <a:noFill/>
            <a:prstDash val="solid"/>
          </a:ln>
        </p:spPr>
        <p:txBody>
          <a:bodyPr/>
          <a:lstStyle/>
          <a:p>
            <a:endParaRPr lang="en-CA"/>
          </a:p>
        </p:txBody>
      </p:sp>
      <p:sp>
        <p:nvSpPr>
          <p:cNvPr id="6" name="Text 2"/>
          <p:cNvSpPr/>
          <p:nvPr/>
        </p:nvSpPr>
        <p:spPr>
          <a:xfrm>
            <a:off x="731520" y="3493008"/>
            <a:ext cx="10725912" cy="128016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marL="0" indent="0" algn="ctr">
              <a:buNone/>
            </a:pPr>
            <a:r>
              <a:rPr lang="en-US" sz="4400" b="1" dirty="0">
                <a:solidFill>
                  <a:srgbClr val="73C0FF"/>
                </a:solidFill>
                <a:latin typeface="Trebuchet MS"/>
                <a:ea typeface="Trebuchet MS" pitchFamily="34" charset="-122"/>
                <a:cs typeface="Trebuchet MS" pitchFamily="34" charset="-120"/>
              </a:rPr>
              <a:t>They're confused by your people</a:t>
            </a:r>
            <a:endParaRPr lang="en-US" sz="4400" dirty="0">
              <a:solidFill>
                <a:srgbClr val="73C0FF"/>
              </a:solidFill>
              <a:latin typeface="Trebuchet MS"/>
              <a:ea typeface="Calibri"/>
              <a:cs typeface="Calibri"/>
            </a:endParaRPr>
          </a:p>
        </p:txBody>
      </p:sp>
      <p:pic>
        <p:nvPicPr>
          <p:cNvPr id="13" name="Image 1" descr="/home/claude/ge_cl_white_logo.png">
            <a:extLst>
              <a:ext uri="{FF2B5EF4-FFF2-40B4-BE49-F238E27FC236}">
                <a16:creationId xmlns:a16="http://schemas.microsoft.com/office/drawing/2014/main" id="{267E6E08-E593-5010-3A67-20599114EF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472" y="201168"/>
            <a:ext cx="2377440" cy="329184"/>
          </a:xfrm>
          <a:prstGeom prst="rect">
            <a:avLst/>
          </a:prstGeom>
        </p:spPr>
      </p:pic>
      <p:sp>
        <p:nvSpPr>
          <p:cNvPr id="15" name="Text 0">
            <a:extLst>
              <a:ext uri="{FF2B5EF4-FFF2-40B4-BE49-F238E27FC236}">
                <a16:creationId xmlns:a16="http://schemas.microsoft.com/office/drawing/2014/main" id="{57F6B914-EEF4-08B2-5C2C-B38BEC040E23}"/>
              </a:ext>
            </a:extLst>
          </p:cNvPr>
          <p:cNvSpPr/>
          <p:nvPr/>
        </p:nvSpPr>
        <p:spPr>
          <a:xfrm>
            <a:off x="365760" y="237744"/>
            <a:ext cx="11457432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100" b="1" kern="0" spc="50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NWCCF 2026</a:t>
            </a:r>
            <a:endParaRPr lang="en-US" sz="11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994F8FA-2D15-5A2C-12DB-E14DC14C4FCE}"/>
              </a:ext>
            </a:extLst>
          </p:cNvPr>
          <p:cNvSpPr/>
          <p:nvPr/>
        </p:nvSpPr>
        <p:spPr>
          <a:xfrm>
            <a:off x="0" y="-1"/>
            <a:ext cx="12191999" cy="585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1"/>
          <p:cNvSpPr/>
          <p:nvPr/>
        </p:nvSpPr>
        <p:spPr>
          <a:xfrm>
            <a:off x="475488" y="804672"/>
            <a:ext cx="11274552" cy="804672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marL="0" indent="0">
              <a:buNone/>
            </a:pPr>
            <a:r>
              <a:rPr lang="en-US" sz="4000" b="1">
                <a:solidFill>
                  <a:srgbClr val="FFFFFF"/>
                </a:solidFill>
                <a:latin typeface="Trebuchet MS"/>
                <a:ea typeface="Trebuchet MS" pitchFamily="34" charset="-122"/>
                <a:cs typeface="Trebuchet MS" pitchFamily="34" charset="-120"/>
              </a:rPr>
              <a:t>Where Students Actually Go Cold</a:t>
            </a:r>
            <a:endParaRPr lang="en-US" sz="4000">
              <a:latin typeface="Trebuchet MS"/>
              <a:ea typeface="Calibri"/>
              <a:cs typeface="Calibri"/>
            </a:endParaRPr>
          </a:p>
        </p:txBody>
      </p:sp>
      <p:sp>
        <p:nvSpPr>
          <p:cNvPr id="28" name="Text 24"/>
          <p:cNvSpPr/>
          <p:nvPr/>
        </p:nvSpPr>
        <p:spPr>
          <a:xfrm>
            <a:off x="475488" y="4819035"/>
            <a:ext cx="11274552" cy="438912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r>
              <a:rPr lang="en-US" sz="2800" b="1" dirty="0">
                <a:solidFill>
                  <a:srgbClr val="FFFFFF"/>
                </a:solidFill>
              </a:rPr>
              <a:t>The biggest drop isn't always before enrollment - it's between your people</a:t>
            </a:r>
            <a:endParaRPr lang="en-US" sz="2800" dirty="0"/>
          </a:p>
        </p:txBody>
      </p:sp>
      <p:sp>
        <p:nvSpPr>
          <p:cNvPr id="29" name="Text 25"/>
          <p:cNvSpPr/>
          <p:nvPr/>
        </p:nvSpPr>
        <p:spPr>
          <a:xfrm>
            <a:off x="475488" y="5263355"/>
            <a:ext cx="11274552" cy="396338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marL="0" indent="0">
              <a:buNone/>
            </a:pPr>
            <a:r>
              <a:rPr lang="en-US" sz="1600">
                <a:solidFill>
                  <a:schemeClr val="bg1"/>
                </a:solidFill>
              </a:rPr>
              <a:t>8–12 contact attempts to reach a new inquiry  ·  3% to 4% conversion = 25% reduction in cost-per-student*</a:t>
            </a:r>
          </a:p>
        </p:txBody>
      </p:sp>
      <p:sp>
        <p:nvSpPr>
          <p:cNvPr id="30" name="Text 26"/>
          <p:cNvSpPr/>
          <p:nvPr/>
        </p:nvSpPr>
        <p:spPr>
          <a:xfrm>
            <a:off x="475488" y="6129429"/>
            <a:ext cx="5486400" cy="292608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r>
              <a:rPr lang="en-US" sz="2000" i="1" dirty="0">
                <a:solidFill>
                  <a:schemeClr val="bg1"/>
                </a:solidFill>
              </a:rPr>
              <a:t>*Source: </a:t>
            </a:r>
            <a:r>
              <a:rPr lang="en-US" sz="2000" i="1" dirty="0" err="1">
                <a:solidFill>
                  <a:schemeClr val="bg1"/>
                </a:solidFill>
              </a:rPr>
              <a:t>CampusLogin</a:t>
            </a:r>
            <a:r>
              <a:rPr lang="en-US" sz="2000" i="1" dirty="0">
                <a:solidFill>
                  <a:schemeClr val="bg1"/>
                </a:solidFill>
              </a:rPr>
              <a:t> client sample</a:t>
            </a:r>
            <a:endParaRPr lang="en-US" sz="2000" i="1" dirty="0">
              <a:solidFill>
                <a:schemeClr val="bg1"/>
              </a:solidFill>
              <a:ea typeface="Calibri"/>
              <a:cs typeface="Calibri"/>
            </a:endParaRPr>
          </a:p>
        </p:txBody>
      </p:sp>
      <p:pic>
        <p:nvPicPr>
          <p:cNvPr id="33" name="Image 1" descr="/home/claude/ge_cl_white_logo.png">
            <a:extLst>
              <a:ext uri="{FF2B5EF4-FFF2-40B4-BE49-F238E27FC236}">
                <a16:creationId xmlns:a16="http://schemas.microsoft.com/office/drawing/2014/main" id="{9FD8888C-99D0-B0D1-0339-FB2343BBC9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472" y="201168"/>
            <a:ext cx="2377440" cy="329184"/>
          </a:xfrm>
          <a:prstGeom prst="rect">
            <a:avLst/>
          </a:prstGeom>
        </p:spPr>
      </p:pic>
      <p:sp>
        <p:nvSpPr>
          <p:cNvPr id="35" name="Text 0">
            <a:extLst>
              <a:ext uri="{FF2B5EF4-FFF2-40B4-BE49-F238E27FC236}">
                <a16:creationId xmlns:a16="http://schemas.microsoft.com/office/drawing/2014/main" id="{9B77BB03-1F4E-2CC2-D646-CBBA6B3A2F82}"/>
              </a:ext>
            </a:extLst>
          </p:cNvPr>
          <p:cNvSpPr/>
          <p:nvPr/>
        </p:nvSpPr>
        <p:spPr>
          <a:xfrm>
            <a:off x="365760" y="237744"/>
            <a:ext cx="11457432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100" b="1" kern="0" spc="50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NWCCF 2026</a:t>
            </a:r>
            <a:endParaRPr lang="en-US" sz="110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46E43E0-D177-A575-BA04-8158FF0ACD40}"/>
              </a:ext>
            </a:extLst>
          </p:cNvPr>
          <p:cNvSpPr/>
          <p:nvPr/>
        </p:nvSpPr>
        <p:spPr>
          <a:xfrm>
            <a:off x="0" y="-1"/>
            <a:ext cx="12191999" cy="585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1346C42-C040-9E7B-BC7F-B5BE5A9B1AD4}"/>
              </a:ext>
            </a:extLst>
          </p:cNvPr>
          <p:cNvSpPr/>
          <p:nvPr/>
        </p:nvSpPr>
        <p:spPr>
          <a:xfrm>
            <a:off x="558186" y="2016487"/>
            <a:ext cx="1830946" cy="1289020"/>
          </a:xfrm>
          <a:prstGeom prst="roundRect">
            <a:avLst/>
          </a:prstGeom>
          <a:solidFill>
            <a:srgbClr val="E4EDF5"/>
          </a:solidFill>
          <a:ln>
            <a:solidFill>
              <a:srgbClr val="005A8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solidFill>
                  <a:srgbClr val="005A8D"/>
                </a:solidFill>
                <a:ea typeface="Calibri"/>
                <a:cs typeface="Calibri"/>
              </a:rPr>
              <a:t>Inquiry</a:t>
            </a:r>
          </a:p>
          <a:p>
            <a:pPr algn="ctr"/>
            <a:endParaRPr lang="en-US" sz="1600" b="1">
              <a:solidFill>
                <a:srgbClr val="005A8D"/>
              </a:solidFill>
              <a:ea typeface="Calibri"/>
              <a:cs typeface="Calibri"/>
            </a:endParaRPr>
          </a:p>
          <a:p>
            <a:pPr algn="ctr"/>
            <a:r>
              <a:rPr lang="en-US" sz="1400" i="1">
                <a:solidFill>
                  <a:schemeClr val="tx1">
                    <a:lumMod val="95000"/>
                    <a:lumOff val="5000"/>
                  </a:schemeClr>
                </a:solidFill>
                <a:ea typeface="Calibri"/>
                <a:cs typeface="Calibri"/>
              </a:rPr>
              <a:t>$40–100</a:t>
            </a:r>
            <a:endParaRPr lang="en-US" sz="1400">
              <a:solidFill>
                <a:schemeClr val="tx1">
                  <a:lumMod val="95000"/>
                  <a:lumOff val="5000"/>
                </a:schemeClr>
              </a:solidFill>
              <a:ea typeface="Calibri"/>
              <a:cs typeface="Calibri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41E4459B-E571-DBAE-AA5E-62EBE5EE9514}"/>
              </a:ext>
            </a:extLst>
          </p:cNvPr>
          <p:cNvSpPr/>
          <p:nvPr/>
        </p:nvSpPr>
        <p:spPr>
          <a:xfrm>
            <a:off x="2843161" y="2016486"/>
            <a:ext cx="1830946" cy="1289020"/>
          </a:xfrm>
          <a:prstGeom prst="roundRect">
            <a:avLst/>
          </a:prstGeom>
          <a:solidFill>
            <a:srgbClr val="E4EDF5"/>
          </a:solidFill>
          <a:ln>
            <a:solidFill>
              <a:srgbClr val="005A8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solidFill>
                  <a:srgbClr val="005A8D"/>
                </a:solidFill>
                <a:ea typeface="Calibri"/>
                <a:cs typeface="Calibri"/>
              </a:rPr>
              <a:t>Tour</a:t>
            </a:r>
          </a:p>
          <a:p>
            <a:pPr algn="ctr"/>
            <a:endParaRPr lang="en-US" sz="1600" b="1">
              <a:solidFill>
                <a:srgbClr val="005A8D"/>
              </a:solidFill>
              <a:ea typeface="Calibri"/>
              <a:cs typeface="Calibri"/>
            </a:endParaRPr>
          </a:p>
          <a:p>
            <a:pPr algn="ctr"/>
            <a:r>
              <a:rPr lang="en-US" sz="1400" i="1">
                <a:solidFill>
                  <a:schemeClr val="tx1">
                    <a:lumMod val="95000"/>
                    <a:lumOff val="5000"/>
                  </a:schemeClr>
                </a:solidFill>
                <a:ea typeface="Calibri"/>
                <a:cs typeface="Calibri"/>
              </a:rPr>
              <a:t>$120–250</a:t>
            </a:r>
            <a:endParaRPr lang="en-US" sz="1400">
              <a:solidFill>
                <a:schemeClr val="tx1">
                  <a:lumMod val="95000"/>
                  <a:lumOff val="5000"/>
                </a:schemeClr>
              </a:solidFill>
              <a:ea typeface="Calibri"/>
              <a:cs typeface="Calibri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164C3D74-2FCA-617B-6B01-FD35C22C058B}"/>
              </a:ext>
            </a:extLst>
          </p:cNvPr>
          <p:cNvSpPr/>
          <p:nvPr/>
        </p:nvSpPr>
        <p:spPr>
          <a:xfrm>
            <a:off x="5128138" y="2016485"/>
            <a:ext cx="1830946" cy="1289020"/>
          </a:xfrm>
          <a:prstGeom prst="roundRect">
            <a:avLst/>
          </a:prstGeom>
          <a:solidFill>
            <a:srgbClr val="FFF0E8"/>
          </a:solidFill>
          <a:ln>
            <a:solidFill>
              <a:srgbClr val="F26E2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solidFill>
                  <a:srgbClr val="F26E20"/>
                </a:solidFill>
                <a:ea typeface="Calibri"/>
                <a:cs typeface="Calibri"/>
              </a:rPr>
              <a:t>Finance</a:t>
            </a:r>
          </a:p>
          <a:p>
            <a:pPr algn="ctr"/>
            <a:endParaRPr lang="en-US" sz="1600" b="1">
              <a:solidFill>
                <a:srgbClr val="005A8D"/>
              </a:solidFill>
              <a:ea typeface="Calibri"/>
              <a:cs typeface="Calibri"/>
            </a:endParaRPr>
          </a:p>
          <a:p>
            <a:pPr algn="ctr"/>
            <a:r>
              <a:rPr lang="en-US" sz="1400" i="1">
                <a:solidFill>
                  <a:schemeClr val="tx1">
                    <a:lumMod val="95000"/>
                    <a:lumOff val="5000"/>
                  </a:schemeClr>
                </a:solidFill>
                <a:ea typeface="Calibri"/>
                <a:cs typeface="Calibri"/>
              </a:rPr>
              <a:t>$400–600</a:t>
            </a:r>
            <a:endParaRPr lang="en-US" sz="1400">
              <a:solidFill>
                <a:schemeClr val="tx1">
                  <a:lumMod val="95000"/>
                  <a:lumOff val="5000"/>
                </a:schemeClr>
              </a:solidFill>
              <a:ea typeface="Calibri"/>
              <a:cs typeface="Calibri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1E2F3F16-3CA5-0034-AE62-115380A04561}"/>
              </a:ext>
            </a:extLst>
          </p:cNvPr>
          <p:cNvSpPr/>
          <p:nvPr/>
        </p:nvSpPr>
        <p:spPr>
          <a:xfrm>
            <a:off x="7413113" y="2016484"/>
            <a:ext cx="1824801" cy="1289020"/>
          </a:xfrm>
          <a:prstGeom prst="roundRect">
            <a:avLst/>
          </a:prstGeom>
          <a:solidFill>
            <a:srgbClr val="E4EDF5"/>
          </a:solidFill>
          <a:ln>
            <a:solidFill>
              <a:srgbClr val="005A8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solidFill>
                  <a:srgbClr val="005A8D"/>
                </a:solidFill>
                <a:ea typeface="Calibri"/>
                <a:cs typeface="Calibri"/>
              </a:rPr>
              <a:t>Enroll</a:t>
            </a:r>
          </a:p>
          <a:p>
            <a:pPr algn="ctr"/>
            <a:endParaRPr lang="en-US" sz="1600" b="1">
              <a:solidFill>
                <a:srgbClr val="005A8D"/>
              </a:solidFill>
              <a:ea typeface="Calibri"/>
              <a:cs typeface="Calibri"/>
            </a:endParaRPr>
          </a:p>
          <a:p>
            <a:pPr algn="ctr"/>
            <a:r>
              <a:rPr lang="en-US" sz="1400" i="1">
                <a:solidFill>
                  <a:schemeClr val="tx1">
                    <a:lumMod val="95000"/>
                    <a:lumOff val="5000"/>
                  </a:schemeClr>
                </a:solidFill>
                <a:ea typeface="Calibri"/>
                <a:cs typeface="Calibri"/>
              </a:rPr>
              <a:t>$800–1,700</a:t>
            </a:r>
            <a:endParaRPr lang="en-US" sz="1400">
              <a:solidFill>
                <a:schemeClr val="tx1">
                  <a:lumMod val="95000"/>
                  <a:lumOff val="5000"/>
                </a:schemeClr>
              </a:solidFill>
              <a:ea typeface="Calibri"/>
              <a:cs typeface="Calibri"/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9E9DC263-62AA-1C75-3354-E300A62AFF5D}"/>
              </a:ext>
            </a:extLst>
          </p:cNvPr>
          <p:cNvSpPr/>
          <p:nvPr/>
        </p:nvSpPr>
        <p:spPr>
          <a:xfrm>
            <a:off x="9698089" y="2016483"/>
            <a:ext cx="1824801" cy="1289020"/>
          </a:xfrm>
          <a:prstGeom prst="roundRect">
            <a:avLst/>
          </a:prstGeom>
          <a:solidFill>
            <a:srgbClr val="FFF0E8"/>
          </a:solidFill>
          <a:ln>
            <a:solidFill>
              <a:srgbClr val="F26E2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solidFill>
                  <a:srgbClr val="F26E20"/>
                </a:solidFill>
                <a:ea typeface="Calibri"/>
                <a:cs typeface="Calibri"/>
              </a:rPr>
              <a:t>Start</a:t>
            </a:r>
          </a:p>
          <a:p>
            <a:pPr algn="ctr"/>
            <a:endParaRPr lang="en-US" sz="1600" b="1">
              <a:solidFill>
                <a:srgbClr val="005A8D"/>
              </a:solidFill>
              <a:ea typeface="Calibri"/>
              <a:cs typeface="Calibri"/>
            </a:endParaRPr>
          </a:p>
          <a:p>
            <a:pPr algn="ctr"/>
            <a:r>
              <a:rPr lang="en-US" sz="1400" i="1">
                <a:solidFill>
                  <a:schemeClr val="tx1">
                    <a:lumMod val="95000"/>
                    <a:lumOff val="5000"/>
                  </a:schemeClr>
                </a:solidFill>
                <a:ea typeface="Calibri"/>
                <a:cs typeface="Calibri"/>
              </a:rPr>
              <a:t>Day 1</a:t>
            </a:r>
            <a:endParaRPr lang="en-US" sz="1400">
              <a:solidFill>
                <a:schemeClr val="tx1">
                  <a:lumMod val="95000"/>
                  <a:lumOff val="5000"/>
                </a:schemeClr>
              </a:solidFill>
              <a:ea typeface="Calibri"/>
              <a:cs typeface="Calibri"/>
            </a:endParaRPr>
          </a:p>
        </p:txBody>
      </p:sp>
      <p:sp>
        <p:nvSpPr>
          <p:cNvPr id="42" name="Text 9">
            <a:extLst>
              <a:ext uri="{FF2B5EF4-FFF2-40B4-BE49-F238E27FC236}">
                <a16:creationId xmlns:a16="http://schemas.microsoft.com/office/drawing/2014/main" id="{75E4EBDA-2BA6-5F4B-1605-5B8E9D1B8475}"/>
              </a:ext>
            </a:extLst>
          </p:cNvPr>
          <p:cNvSpPr/>
          <p:nvPr/>
        </p:nvSpPr>
        <p:spPr>
          <a:xfrm>
            <a:off x="6948949" y="2019201"/>
            <a:ext cx="459558" cy="129279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800">
                <a:solidFill>
                  <a:srgbClr val="9888B8"/>
                </a:solidFill>
              </a:rPr>
              <a:t>→</a:t>
            </a:r>
            <a:endParaRPr lang="en-US" sz="1800"/>
          </a:p>
        </p:txBody>
      </p:sp>
      <p:sp>
        <p:nvSpPr>
          <p:cNvPr id="43" name="Text 9">
            <a:extLst>
              <a:ext uri="{FF2B5EF4-FFF2-40B4-BE49-F238E27FC236}">
                <a16:creationId xmlns:a16="http://schemas.microsoft.com/office/drawing/2014/main" id="{F248C276-E930-7AA6-9ED0-568B0982C74B}"/>
              </a:ext>
            </a:extLst>
          </p:cNvPr>
          <p:cNvSpPr/>
          <p:nvPr/>
        </p:nvSpPr>
        <p:spPr>
          <a:xfrm>
            <a:off x="9238637" y="2019202"/>
            <a:ext cx="459559" cy="129279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800">
                <a:solidFill>
                  <a:srgbClr val="9888B8"/>
                </a:solidFill>
              </a:rPr>
              <a:t>→</a:t>
            </a:r>
            <a:endParaRPr lang="en-US" sz="1800"/>
          </a:p>
        </p:txBody>
      </p:sp>
      <p:sp>
        <p:nvSpPr>
          <p:cNvPr id="44" name="Text 9">
            <a:extLst>
              <a:ext uri="{FF2B5EF4-FFF2-40B4-BE49-F238E27FC236}">
                <a16:creationId xmlns:a16="http://schemas.microsoft.com/office/drawing/2014/main" id="{DF21ACF3-008C-04B0-B7A7-3B9020EDF2F2}"/>
              </a:ext>
            </a:extLst>
          </p:cNvPr>
          <p:cNvSpPr/>
          <p:nvPr/>
        </p:nvSpPr>
        <p:spPr>
          <a:xfrm>
            <a:off x="2394153" y="2019200"/>
            <a:ext cx="453414" cy="129279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800">
                <a:solidFill>
                  <a:srgbClr val="9888B8"/>
                </a:solidFill>
              </a:rPr>
              <a:t>→</a:t>
            </a:r>
            <a:endParaRPr lang="en-US" sz="1800"/>
          </a:p>
        </p:txBody>
      </p:sp>
      <p:sp>
        <p:nvSpPr>
          <p:cNvPr id="46" name="Text 9">
            <a:extLst>
              <a:ext uri="{FF2B5EF4-FFF2-40B4-BE49-F238E27FC236}">
                <a16:creationId xmlns:a16="http://schemas.microsoft.com/office/drawing/2014/main" id="{7F78CDD7-63C3-4D4D-A136-A59F2D0DC70A}"/>
              </a:ext>
            </a:extLst>
          </p:cNvPr>
          <p:cNvSpPr/>
          <p:nvPr/>
        </p:nvSpPr>
        <p:spPr>
          <a:xfrm>
            <a:off x="4677697" y="2019199"/>
            <a:ext cx="447268" cy="129279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800">
                <a:solidFill>
                  <a:srgbClr val="9888B8"/>
                </a:solidFill>
              </a:rPr>
              <a:t>→</a:t>
            </a:r>
            <a:endParaRPr lang="en-US" sz="1800"/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AA5B564D-F247-4AB3-ACC9-F1033612B1E6}"/>
              </a:ext>
            </a:extLst>
          </p:cNvPr>
          <p:cNvSpPr/>
          <p:nvPr/>
        </p:nvSpPr>
        <p:spPr>
          <a:xfrm>
            <a:off x="5609933" y="3528518"/>
            <a:ext cx="869241" cy="276477"/>
          </a:xfrm>
          <a:prstGeom prst="roundRect">
            <a:avLst/>
          </a:prstGeom>
          <a:solidFill>
            <a:srgbClr val="F26E20"/>
          </a:solidFill>
          <a:ln>
            <a:solidFill>
              <a:srgbClr val="F4B18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000" b="1">
                <a:solidFill>
                  <a:schemeClr val="bg1"/>
                </a:solidFill>
                <a:ea typeface="Calibri"/>
                <a:cs typeface="Calibri"/>
              </a:rPr>
              <a:t>⚠ DROP</a:t>
            </a:r>
            <a:endParaRPr lang="en-US" sz="1000">
              <a:solidFill>
                <a:schemeClr val="bg1"/>
              </a:solidFill>
              <a:ea typeface="Calibri"/>
              <a:cs typeface="Calibri"/>
            </a:endParaRP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7D66C6D2-4B68-B977-0F70-5628EF071475}"/>
              </a:ext>
            </a:extLst>
          </p:cNvPr>
          <p:cNvSpPr/>
          <p:nvPr/>
        </p:nvSpPr>
        <p:spPr>
          <a:xfrm>
            <a:off x="10175787" y="3528517"/>
            <a:ext cx="869241" cy="276477"/>
          </a:xfrm>
          <a:prstGeom prst="roundRect">
            <a:avLst/>
          </a:prstGeom>
          <a:solidFill>
            <a:srgbClr val="F26E20"/>
          </a:solidFill>
          <a:ln>
            <a:solidFill>
              <a:srgbClr val="F4B18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000" b="1">
                <a:solidFill>
                  <a:schemeClr val="bg1"/>
                </a:solidFill>
                <a:ea typeface="Calibri"/>
                <a:cs typeface="Calibri"/>
              </a:rPr>
              <a:t>⚠ DROP</a:t>
            </a:r>
            <a:endParaRPr lang="en-US" sz="1000">
              <a:solidFill>
                <a:schemeClr val="bg1"/>
              </a:solidFill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8"/>
          <p:cNvSpPr/>
          <p:nvPr/>
        </p:nvSpPr>
        <p:spPr>
          <a:xfrm>
            <a:off x="4389120" y="1922362"/>
            <a:ext cx="3424864" cy="3603988"/>
          </a:xfrm>
          <a:prstGeom prst="rect">
            <a:avLst/>
          </a:prstGeom>
          <a:solidFill>
            <a:schemeClr val="bg1"/>
          </a:solidFill>
          <a:ln w="12700">
            <a:solidFill>
              <a:srgbClr val="3AA5FB"/>
            </a:solidFill>
            <a:prstDash val="solid"/>
          </a:ln>
        </p:spPr>
        <p:txBody>
          <a:bodyPr/>
          <a:lstStyle/>
          <a:p>
            <a:endParaRPr lang="en-CA"/>
          </a:p>
        </p:txBody>
      </p:sp>
      <p:sp>
        <p:nvSpPr>
          <p:cNvPr id="5" name="Text 1"/>
          <p:cNvSpPr/>
          <p:nvPr/>
        </p:nvSpPr>
        <p:spPr>
          <a:xfrm>
            <a:off x="475488" y="804672"/>
            <a:ext cx="11274552" cy="8046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4000" b="1" dirty="0">
                <a:solidFill>
                  <a:srgbClr val="FFFFFF"/>
                </a:solidFill>
                <a:latin typeface="Trebuchet MS" pitchFamily="34" charset="0"/>
                <a:ea typeface="Calibri"/>
                <a:cs typeface="Calibri"/>
              </a:rPr>
              <a:t>The Common String - Reality Check</a:t>
            </a:r>
            <a:endParaRPr lang="en-US" sz="4000" dirty="0"/>
          </a:p>
        </p:txBody>
      </p:sp>
      <p:sp>
        <p:nvSpPr>
          <p:cNvPr id="7" name="Shape 3"/>
          <p:cNvSpPr/>
          <p:nvPr/>
        </p:nvSpPr>
        <p:spPr>
          <a:xfrm>
            <a:off x="475488" y="1922362"/>
            <a:ext cx="3431667" cy="3603988"/>
          </a:xfrm>
          <a:prstGeom prst="rect">
            <a:avLst/>
          </a:prstGeom>
          <a:solidFill>
            <a:schemeClr val="bg1"/>
          </a:solidFill>
          <a:ln w="12700">
            <a:solidFill>
              <a:srgbClr val="3AA5FB"/>
            </a:solidFill>
            <a:prstDash val="solid"/>
          </a:ln>
        </p:spPr>
        <p:txBody>
          <a:bodyPr/>
          <a:lstStyle/>
          <a:p>
            <a:endParaRPr lang="en-CA"/>
          </a:p>
        </p:txBody>
      </p:sp>
      <p:sp>
        <p:nvSpPr>
          <p:cNvPr id="8" name="Text 4"/>
          <p:cNvSpPr/>
          <p:nvPr/>
        </p:nvSpPr>
        <p:spPr>
          <a:xfrm>
            <a:off x="475488" y="2011680"/>
            <a:ext cx="3431667" cy="8686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endParaRPr lang="en-US" sz="4800"/>
          </a:p>
        </p:txBody>
      </p:sp>
      <p:sp>
        <p:nvSpPr>
          <p:cNvPr id="9" name="Text 5"/>
          <p:cNvSpPr/>
          <p:nvPr/>
        </p:nvSpPr>
        <p:spPr>
          <a:xfrm>
            <a:off x="475488" y="2999232"/>
            <a:ext cx="3431667" cy="50292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marL="0" indent="0" algn="ctr">
              <a:buNone/>
            </a:pPr>
            <a:r>
              <a:rPr lang="en-US" b="1" kern="0" spc="400">
                <a:solidFill>
                  <a:srgbClr val="005A8D"/>
                </a:solidFill>
              </a:rPr>
              <a:t>LEADERSHIP</a:t>
            </a:r>
            <a:endParaRPr lang="en-US">
              <a:solidFill>
                <a:srgbClr val="005A8D"/>
              </a:solidFill>
              <a:ea typeface="Calibri"/>
              <a:cs typeface="Calibri"/>
            </a:endParaRPr>
          </a:p>
        </p:txBody>
      </p:sp>
      <p:sp>
        <p:nvSpPr>
          <p:cNvPr id="10" name="Text 6"/>
          <p:cNvSpPr/>
          <p:nvPr/>
        </p:nvSpPr>
        <p:spPr>
          <a:xfrm>
            <a:off x="475488" y="3584448"/>
            <a:ext cx="3431667" cy="164592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marL="0" indent="0" algn="ctr">
              <a:buNone/>
            </a:pPr>
            <a:r>
              <a:rPr lang="en-US" sz="1600" i="1"/>
              <a:t>Knows the value</a:t>
            </a:r>
            <a:endParaRPr lang="en-US" sz="1600">
              <a:ea typeface="Calibri"/>
              <a:cs typeface="Calibri"/>
            </a:endParaRPr>
          </a:p>
        </p:txBody>
      </p:sp>
      <p:sp>
        <p:nvSpPr>
          <p:cNvPr id="11" name="Text 7"/>
          <p:cNvSpPr/>
          <p:nvPr/>
        </p:nvSpPr>
        <p:spPr>
          <a:xfrm>
            <a:off x="3903890" y="3252923"/>
            <a:ext cx="485230" cy="54183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400" dirty="0">
                <a:solidFill>
                  <a:srgbClr val="3AA5FB"/>
                </a:solidFill>
              </a:rPr>
              <a:t>→</a:t>
            </a:r>
          </a:p>
        </p:txBody>
      </p:sp>
      <p:sp>
        <p:nvSpPr>
          <p:cNvPr id="14" name="Text 10"/>
          <p:cNvSpPr/>
          <p:nvPr/>
        </p:nvSpPr>
        <p:spPr>
          <a:xfrm>
            <a:off x="4389120" y="2999232"/>
            <a:ext cx="3424864" cy="50292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algn="ctr"/>
            <a:r>
              <a:rPr lang="en-US" b="1" kern="0" spc="400">
                <a:solidFill>
                  <a:srgbClr val="005A8D"/>
                </a:solidFill>
              </a:rPr>
              <a:t>STAFF</a:t>
            </a:r>
            <a:endParaRPr lang="en-US"/>
          </a:p>
        </p:txBody>
      </p:sp>
      <p:sp>
        <p:nvSpPr>
          <p:cNvPr id="15" name="Text 11"/>
          <p:cNvSpPr/>
          <p:nvPr/>
        </p:nvSpPr>
        <p:spPr>
          <a:xfrm>
            <a:off x="4389120" y="3584448"/>
            <a:ext cx="3424864" cy="164592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marL="0" indent="0" algn="ctr">
              <a:buNone/>
            </a:pPr>
            <a:r>
              <a:rPr lang="en-US" sz="1600" i="1" dirty="0"/>
              <a:t>Interprets the value</a:t>
            </a:r>
            <a:endParaRPr lang="en-US" sz="1600" dirty="0">
              <a:ea typeface="Calibri"/>
              <a:cs typeface="Calibri"/>
            </a:endParaRPr>
          </a:p>
        </p:txBody>
      </p:sp>
      <p:sp>
        <p:nvSpPr>
          <p:cNvPr id="17" name="Shape 13"/>
          <p:cNvSpPr/>
          <p:nvPr/>
        </p:nvSpPr>
        <p:spPr>
          <a:xfrm>
            <a:off x="8302752" y="1922362"/>
            <a:ext cx="3431667" cy="3603988"/>
          </a:xfrm>
          <a:prstGeom prst="rect">
            <a:avLst/>
          </a:prstGeom>
          <a:solidFill>
            <a:schemeClr val="bg1"/>
          </a:solidFill>
          <a:ln w="12700">
            <a:solidFill>
              <a:srgbClr val="3AA5FB"/>
            </a:solidFill>
            <a:prstDash val="solid"/>
          </a:ln>
        </p:spPr>
        <p:txBody>
          <a:bodyPr/>
          <a:lstStyle/>
          <a:p>
            <a:endParaRPr lang="en-CA"/>
          </a:p>
        </p:txBody>
      </p:sp>
      <p:sp>
        <p:nvSpPr>
          <p:cNvPr id="20" name="Text 16"/>
          <p:cNvSpPr/>
          <p:nvPr/>
        </p:nvSpPr>
        <p:spPr>
          <a:xfrm>
            <a:off x="8302752" y="3584448"/>
            <a:ext cx="3431667" cy="164592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marL="0" indent="0" algn="ctr">
              <a:buNone/>
            </a:pPr>
            <a:r>
              <a:rPr lang="en-US" sz="1600" i="1"/>
              <a:t>Hears mixed versions</a:t>
            </a:r>
            <a:endParaRPr lang="en-US" sz="1600">
              <a:ea typeface="Calibri"/>
              <a:cs typeface="Calibri"/>
            </a:endParaRPr>
          </a:p>
        </p:txBody>
      </p:sp>
      <p:sp>
        <p:nvSpPr>
          <p:cNvPr id="22" name="Text 18"/>
          <p:cNvSpPr/>
          <p:nvPr/>
        </p:nvSpPr>
        <p:spPr>
          <a:xfrm>
            <a:off x="475488" y="5760720"/>
            <a:ext cx="11274552" cy="384048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If your Common String lives only in leadership's head - it drifts.  AI makes that drift faster and louder.</a:t>
            </a:r>
            <a:endParaRPr lang="en-US" dirty="0">
              <a:solidFill>
                <a:schemeClr val="bg1"/>
              </a:solidFill>
              <a:ea typeface="Calibri" panose="020F0502020204030204"/>
              <a:cs typeface="Calibri" panose="020F0502020204030204"/>
            </a:endParaRPr>
          </a:p>
        </p:txBody>
      </p:sp>
      <p:sp>
        <p:nvSpPr>
          <p:cNvPr id="23" name="Text 19"/>
          <p:cNvSpPr/>
          <p:nvPr/>
        </p:nvSpPr>
        <p:spPr>
          <a:xfrm>
            <a:off x="347472" y="6583680"/>
            <a:ext cx="7315200" cy="237744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marL="0" indent="0">
              <a:buNone/>
            </a:pPr>
            <a:endParaRPr lang="en-US" sz="700" b="1" kern="0" spc="200">
              <a:solidFill>
                <a:srgbClr val="9888B8"/>
              </a:solidFill>
              <a:ea typeface="Calibri"/>
              <a:cs typeface="Calibri"/>
            </a:endParaRPr>
          </a:p>
        </p:txBody>
      </p:sp>
      <p:pic>
        <p:nvPicPr>
          <p:cNvPr id="29" name="Image 1" descr="/home/claude/ge_cl_white_logo.png">
            <a:extLst>
              <a:ext uri="{FF2B5EF4-FFF2-40B4-BE49-F238E27FC236}">
                <a16:creationId xmlns:a16="http://schemas.microsoft.com/office/drawing/2014/main" id="{7B21AEF2-DB72-5EDE-B170-19D2444EEC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472" y="201168"/>
            <a:ext cx="2377440" cy="329184"/>
          </a:xfrm>
          <a:prstGeom prst="rect">
            <a:avLst/>
          </a:prstGeom>
        </p:spPr>
      </p:pic>
      <p:sp>
        <p:nvSpPr>
          <p:cNvPr id="31" name="Text 0">
            <a:extLst>
              <a:ext uri="{FF2B5EF4-FFF2-40B4-BE49-F238E27FC236}">
                <a16:creationId xmlns:a16="http://schemas.microsoft.com/office/drawing/2014/main" id="{770394F1-8735-D2B3-E979-42CD0DD62361}"/>
              </a:ext>
            </a:extLst>
          </p:cNvPr>
          <p:cNvSpPr/>
          <p:nvPr/>
        </p:nvSpPr>
        <p:spPr>
          <a:xfrm>
            <a:off x="365760" y="237744"/>
            <a:ext cx="11457432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100" b="1" kern="0" spc="500">
                <a:solidFill>
                  <a:srgbClr val="FFFFFF"/>
                </a:solidFill>
                <a:latin typeface="Trebuchet MS" pitchFamily="34" charset="0"/>
                <a:ea typeface="Calibri"/>
                <a:cs typeface="Calibri"/>
              </a:rPr>
              <a:t>NWCCF 2026</a:t>
            </a:r>
            <a:endParaRPr lang="en-US" sz="110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0BE1985-90A1-3F40-1A74-B7787A28A43E}"/>
              </a:ext>
            </a:extLst>
          </p:cNvPr>
          <p:cNvSpPr/>
          <p:nvPr/>
        </p:nvSpPr>
        <p:spPr>
          <a:xfrm>
            <a:off x="0" y="-1"/>
            <a:ext cx="12191999" cy="585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 10">
            <a:extLst>
              <a:ext uri="{FF2B5EF4-FFF2-40B4-BE49-F238E27FC236}">
                <a16:creationId xmlns:a16="http://schemas.microsoft.com/office/drawing/2014/main" id="{B1B8795C-5964-2587-3069-1FD00AC0AC60}"/>
              </a:ext>
            </a:extLst>
          </p:cNvPr>
          <p:cNvSpPr/>
          <p:nvPr/>
        </p:nvSpPr>
        <p:spPr>
          <a:xfrm>
            <a:off x="8301174" y="2999231"/>
            <a:ext cx="3431667" cy="50292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algn="ctr"/>
            <a:r>
              <a:rPr lang="en-US" b="1" kern="0" spc="400">
                <a:solidFill>
                  <a:srgbClr val="005A8D"/>
                </a:solidFill>
              </a:rPr>
              <a:t>STUDENT</a:t>
            </a:r>
            <a:endParaRPr lang="en-US"/>
          </a:p>
        </p:txBody>
      </p:sp>
      <p:sp>
        <p:nvSpPr>
          <p:cNvPr id="2" name="Text 7">
            <a:extLst>
              <a:ext uri="{FF2B5EF4-FFF2-40B4-BE49-F238E27FC236}">
                <a16:creationId xmlns:a16="http://schemas.microsoft.com/office/drawing/2014/main" id="{2818A98B-694B-2118-C41A-269334F2C61C}"/>
              </a:ext>
            </a:extLst>
          </p:cNvPr>
          <p:cNvSpPr/>
          <p:nvPr/>
        </p:nvSpPr>
        <p:spPr>
          <a:xfrm>
            <a:off x="7822746" y="3232512"/>
            <a:ext cx="485230" cy="54183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400">
                <a:solidFill>
                  <a:srgbClr val="3AA5FB"/>
                </a:solidFill>
              </a:rPr>
              <a:t>→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1"/>
          <p:cNvSpPr/>
          <p:nvPr/>
        </p:nvSpPr>
        <p:spPr>
          <a:xfrm>
            <a:off x="475488" y="777240"/>
            <a:ext cx="11274552" cy="82296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marL="0" indent="0">
              <a:buNone/>
            </a:pPr>
            <a:r>
              <a:rPr lang="en-US" sz="4000" b="1">
                <a:solidFill>
                  <a:srgbClr val="FFFFFF"/>
                </a:solidFill>
                <a:latin typeface="Trebuchet MS"/>
                <a:ea typeface="Trebuchet MS" pitchFamily="34" charset="-122"/>
                <a:cs typeface="Trebuchet MS" pitchFamily="34" charset="-120"/>
              </a:rPr>
              <a:t>The Fix</a:t>
            </a:r>
            <a:endParaRPr lang="en-US" sz="4000">
              <a:latin typeface="Trebuchet MS"/>
              <a:ea typeface="Calibri"/>
              <a:cs typeface="Calibri"/>
            </a:endParaRPr>
          </a:p>
        </p:txBody>
      </p:sp>
      <p:sp>
        <p:nvSpPr>
          <p:cNvPr id="16" name="Shape 3">
            <a:extLst>
              <a:ext uri="{FF2B5EF4-FFF2-40B4-BE49-F238E27FC236}">
                <a16:creationId xmlns:a16="http://schemas.microsoft.com/office/drawing/2014/main" id="{E150DDD1-1634-D464-0550-2315F4634BAE}"/>
              </a:ext>
            </a:extLst>
          </p:cNvPr>
          <p:cNvSpPr/>
          <p:nvPr/>
        </p:nvSpPr>
        <p:spPr>
          <a:xfrm>
            <a:off x="430161" y="2276782"/>
            <a:ext cx="2511406" cy="3149026"/>
          </a:xfrm>
          <a:prstGeom prst="rect">
            <a:avLst/>
          </a:prstGeom>
          <a:solidFill>
            <a:schemeClr val="bg1"/>
          </a:solidFill>
          <a:ln w="12700">
            <a:solidFill>
              <a:srgbClr val="3AA5FB"/>
            </a:solidFill>
            <a:prstDash val="solid"/>
          </a:ln>
        </p:spPr>
        <p:txBody>
          <a:bodyPr lIns="91440" tIns="45720" rIns="91440" bIns="45720" anchor="ctr"/>
          <a:lstStyle/>
          <a:p>
            <a:pPr algn="ctr"/>
            <a:endParaRPr lang="en-US" sz="2200" b="1">
              <a:solidFill>
                <a:srgbClr val="005A8D"/>
              </a:solidFill>
              <a:ea typeface="Calibri"/>
              <a:cs typeface="Calibri"/>
            </a:endParaRPr>
          </a:p>
        </p:txBody>
      </p:sp>
      <p:sp>
        <p:nvSpPr>
          <p:cNvPr id="8" name="Text 4"/>
          <p:cNvSpPr/>
          <p:nvPr/>
        </p:nvSpPr>
        <p:spPr>
          <a:xfrm>
            <a:off x="648736" y="2489946"/>
            <a:ext cx="2071284" cy="658368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marL="0" indent="0" algn="ctr">
              <a:buNone/>
            </a:pPr>
            <a:r>
              <a:rPr lang="en-US" sz="3600" b="1">
                <a:solidFill>
                  <a:srgbClr val="73C0FF"/>
                </a:solidFill>
              </a:rPr>
              <a:t>1</a:t>
            </a:r>
            <a:endParaRPr lang="en-US" sz="3600">
              <a:solidFill>
                <a:srgbClr val="73C0FF"/>
              </a:solidFill>
            </a:endParaRPr>
          </a:p>
        </p:txBody>
      </p:sp>
      <p:sp>
        <p:nvSpPr>
          <p:cNvPr id="9" name="Text 5"/>
          <p:cNvSpPr/>
          <p:nvPr/>
        </p:nvSpPr>
        <p:spPr>
          <a:xfrm>
            <a:off x="646622" y="3258042"/>
            <a:ext cx="2076908" cy="201168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algn="ctr"/>
            <a:r>
              <a:rPr lang="en-US" sz="2000" b="1">
                <a:solidFill>
                  <a:srgbClr val="005A8D"/>
                </a:solidFill>
                <a:latin typeface="Trebuchet MS"/>
                <a:ea typeface="Calibri"/>
                <a:cs typeface="Calibri"/>
              </a:rPr>
              <a:t>Clear Message</a:t>
            </a:r>
            <a:endParaRPr lang="en-US" sz="2000">
              <a:solidFill>
                <a:srgbClr val="005A8D"/>
              </a:solidFill>
              <a:latin typeface="Trebuchet MS"/>
              <a:ea typeface="Calibri"/>
              <a:cs typeface="Calibri"/>
            </a:endParaRPr>
          </a:p>
        </p:txBody>
      </p:sp>
      <p:pic>
        <p:nvPicPr>
          <p:cNvPr id="17" name="Image 1" descr="/home/claude/ge_cl_white_logo.png">
            <a:extLst>
              <a:ext uri="{FF2B5EF4-FFF2-40B4-BE49-F238E27FC236}">
                <a16:creationId xmlns:a16="http://schemas.microsoft.com/office/drawing/2014/main" id="{1FE4B7FD-E718-049A-B714-C448E7C8D4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472" y="201168"/>
            <a:ext cx="2377440" cy="329184"/>
          </a:xfrm>
          <a:prstGeom prst="rect">
            <a:avLst/>
          </a:prstGeom>
        </p:spPr>
      </p:pic>
      <p:sp>
        <p:nvSpPr>
          <p:cNvPr id="19" name="Text 0">
            <a:extLst>
              <a:ext uri="{FF2B5EF4-FFF2-40B4-BE49-F238E27FC236}">
                <a16:creationId xmlns:a16="http://schemas.microsoft.com/office/drawing/2014/main" id="{5408AF39-9BA8-E19A-85D8-12BBC93C0CC2}"/>
              </a:ext>
            </a:extLst>
          </p:cNvPr>
          <p:cNvSpPr/>
          <p:nvPr/>
        </p:nvSpPr>
        <p:spPr>
          <a:xfrm>
            <a:off x="365760" y="237744"/>
            <a:ext cx="11457432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100" b="1" kern="0" spc="50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NWCCF 2026</a:t>
            </a:r>
            <a:endParaRPr lang="en-US" sz="110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B5CE650-FD31-E788-5F88-42E459D37AEC}"/>
              </a:ext>
            </a:extLst>
          </p:cNvPr>
          <p:cNvSpPr/>
          <p:nvPr/>
        </p:nvSpPr>
        <p:spPr>
          <a:xfrm>
            <a:off x="0" y="-1"/>
            <a:ext cx="12191999" cy="585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2">
            <a:extLst>
              <a:ext uri="{FF2B5EF4-FFF2-40B4-BE49-F238E27FC236}">
                <a16:creationId xmlns:a16="http://schemas.microsoft.com/office/drawing/2014/main" id="{E42E2A78-5651-AEE8-5B23-40863310AF77}"/>
              </a:ext>
            </a:extLst>
          </p:cNvPr>
          <p:cNvSpPr/>
          <p:nvPr/>
        </p:nvSpPr>
        <p:spPr>
          <a:xfrm>
            <a:off x="475488" y="1467563"/>
            <a:ext cx="9144000" cy="384048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r>
              <a:rPr lang="en-US">
                <a:solidFill>
                  <a:srgbClr val="D8D0E8"/>
                </a:solidFill>
                <a:ea typeface="+mn-lt"/>
                <a:cs typeface="+mn-lt"/>
              </a:rPr>
              <a:t>One Voice Framework </a:t>
            </a:r>
            <a:endParaRPr lang="en-US"/>
          </a:p>
        </p:txBody>
      </p:sp>
      <p:sp>
        <p:nvSpPr>
          <p:cNvPr id="22" name="Shape 3">
            <a:extLst>
              <a:ext uri="{FF2B5EF4-FFF2-40B4-BE49-F238E27FC236}">
                <a16:creationId xmlns:a16="http://schemas.microsoft.com/office/drawing/2014/main" id="{F258D771-C906-7667-84AC-98A0EFB437F1}"/>
              </a:ext>
            </a:extLst>
          </p:cNvPr>
          <p:cNvSpPr/>
          <p:nvPr/>
        </p:nvSpPr>
        <p:spPr>
          <a:xfrm>
            <a:off x="3373694" y="2276782"/>
            <a:ext cx="2511406" cy="3149026"/>
          </a:xfrm>
          <a:prstGeom prst="rect">
            <a:avLst/>
          </a:prstGeom>
          <a:solidFill>
            <a:schemeClr val="bg1"/>
          </a:solidFill>
          <a:ln w="12700">
            <a:solidFill>
              <a:srgbClr val="3AA5FB"/>
            </a:solidFill>
            <a:prstDash val="solid"/>
          </a:ln>
        </p:spPr>
        <p:txBody>
          <a:bodyPr lIns="91440" tIns="45720" rIns="91440" bIns="45720" anchor="ctr"/>
          <a:lstStyle/>
          <a:p>
            <a:pPr algn="ctr"/>
            <a:endParaRPr lang="en-US" sz="2200" b="1">
              <a:solidFill>
                <a:srgbClr val="005A8D"/>
              </a:solidFill>
              <a:ea typeface="Calibri"/>
              <a:cs typeface="Calibri"/>
            </a:endParaRPr>
          </a:p>
        </p:txBody>
      </p:sp>
      <p:sp>
        <p:nvSpPr>
          <p:cNvPr id="23" name="Text 4">
            <a:extLst>
              <a:ext uri="{FF2B5EF4-FFF2-40B4-BE49-F238E27FC236}">
                <a16:creationId xmlns:a16="http://schemas.microsoft.com/office/drawing/2014/main" id="{2E203EFF-1275-D70D-83B5-47B7ADC41A23}"/>
              </a:ext>
            </a:extLst>
          </p:cNvPr>
          <p:cNvSpPr/>
          <p:nvPr/>
        </p:nvSpPr>
        <p:spPr>
          <a:xfrm>
            <a:off x="3592269" y="2489946"/>
            <a:ext cx="2071284" cy="658368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marL="0" indent="0" algn="ctr">
              <a:buNone/>
            </a:pPr>
            <a:r>
              <a:rPr lang="en-US" sz="3600" b="1">
                <a:solidFill>
                  <a:srgbClr val="73C0FF"/>
                </a:solidFill>
              </a:rPr>
              <a:t>2</a:t>
            </a:r>
            <a:endParaRPr lang="en-US" sz="3600">
              <a:solidFill>
                <a:srgbClr val="73C0FF"/>
              </a:solidFill>
            </a:endParaRPr>
          </a:p>
        </p:txBody>
      </p:sp>
      <p:sp>
        <p:nvSpPr>
          <p:cNvPr id="24" name="Text 5">
            <a:extLst>
              <a:ext uri="{FF2B5EF4-FFF2-40B4-BE49-F238E27FC236}">
                <a16:creationId xmlns:a16="http://schemas.microsoft.com/office/drawing/2014/main" id="{51B7EBC1-B369-4392-21BC-FD1C0ADC0B27}"/>
              </a:ext>
            </a:extLst>
          </p:cNvPr>
          <p:cNvSpPr/>
          <p:nvPr/>
        </p:nvSpPr>
        <p:spPr>
          <a:xfrm>
            <a:off x="3590155" y="3258042"/>
            <a:ext cx="2076908" cy="201168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algn="ctr"/>
            <a:r>
              <a:rPr lang="en-US" sz="2000" b="1">
                <a:solidFill>
                  <a:srgbClr val="005A8D"/>
                </a:solidFill>
                <a:latin typeface="Trebuchet MS"/>
                <a:ea typeface="Calibri"/>
                <a:cs typeface="Calibri"/>
              </a:rPr>
              <a:t>Strong Handoffs</a:t>
            </a:r>
            <a:endParaRPr lang="en-US"/>
          </a:p>
        </p:txBody>
      </p:sp>
      <p:sp>
        <p:nvSpPr>
          <p:cNvPr id="26" name="Shape 3">
            <a:extLst>
              <a:ext uri="{FF2B5EF4-FFF2-40B4-BE49-F238E27FC236}">
                <a16:creationId xmlns:a16="http://schemas.microsoft.com/office/drawing/2014/main" id="{1ADE90D2-504C-21DE-3B1A-46CFB416C6CB}"/>
              </a:ext>
            </a:extLst>
          </p:cNvPr>
          <p:cNvSpPr/>
          <p:nvPr/>
        </p:nvSpPr>
        <p:spPr>
          <a:xfrm>
            <a:off x="6311081" y="2276782"/>
            <a:ext cx="2511406" cy="3149026"/>
          </a:xfrm>
          <a:prstGeom prst="rect">
            <a:avLst/>
          </a:prstGeom>
          <a:solidFill>
            <a:schemeClr val="bg1"/>
          </a:solidFill>
          <a:ln w="12700">
            <a:solidFill>
              <a:srgbClr val="3AA5FB"/>
            </a:solidFill>
            <a:prstDash val="solid"/>
          </a:ln>
        </p:spPr>
        <p:txBody>
          <a:bodyPr lIns="91440" tIns="45720" rIns="91440" bIns="45720" anchor="ctr"/>
          <a:lstStyle/>
          <a:p>
            <a:pPr algn="ctr"/>
            <a:endParaRPr lang="en-US" sz="2200" b="1">
              <a:solidFill>
                <a:srgbClr val="005A8D"/>
              </a:solidFill>
              <a:ea typeface="Calibri"/>
              <a:cs typeface="Calibri"/>
            </a:endParaRPr>
          </a:p>
        </p:txBody>
      </p:sp>
      <p:sp>
        <p:nvSpPr>
          <p:cNvPr id="27" name="Text 4">
            <a:extLst>
              <a:ext uri="{FF2B5EF4-FFF2-40B4-BE49-F238E27FC236}">
                <a16:creationId xmlns:a16="http://schemas.microsoft.com/office/drawing/2014/main" id="{3FF70021-42AA-1820-01BF-18D794131CD4}"/>
              </a:ext>
            </a:extLst>
          </p:cNvPr>
          <p:cNvSpPr/>
          <p:nvPr/>
        </p:nvSpPr>
        <p:spPr>
          <a:xfrm>
            <a:off x="6529656" y="2489946"/>
            <a:ext cx="2071284" cy="658368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marL="0" indent="0" algn="ctr">
              <a:buNone/>
            </a:pPr>
            <a:r>
              <a:rPr lang="en-US" sz="3600" b="1">
                <a:solidFill>
                  <a:srgbClr val="73C0FF"/>
                </a:solidFill>
              </a:rPr>
              <a:t>3</a:t>
            </a:r>
            <a:endParaRPr lang="en-US" sz="3600">
              <a:solidFill>
                <a:srgbClr val="73C0FF"/>
              </a:solidFill>
            </a:endParaRPr>
          </a:p>
        </p:txBody>
      </p:sp>
      <p:sp>
        <p:nvSpPr>
          <p:cNvPr id="28" name="Text 5">
            <a:extLst>
              <a:ext uri="{FF2B5EF4-FFF2-40B4-BE49-F238E27FC236}">
                <a16:creationId xmlns:a16="http://schemas.microsoft.com/office/drawing/2014/main" id="{3EC72620-FCD8-B623-A364-A2C9CA61AB78}"/>
              </a:ext>
            </a:extLst>
          </p:cNvPr>
          <p:cNvSpPr/>
          <p:nvPr/>
        </p:nvSpPr>
        <p:spPr>
          <a:xfrm>
            <a:off x="6527542" y="3258042"/>
            <a:ext cx="2076908" cy="201168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algn="ctr"/>
            <a:r>
              <a:rPr lang="en-US" sz="2000" b="1">
                <a:solidFill>
                  <a:srgbClr val="005A8D"/>
                </a:solidFill>
                <a:latin typeface="Trebuchet MS"/>
                <a:ea typeface="Calibri"/>
                <a:cs typeface="Calibri"/>
              </a:rPr>
              <a:t>Consistent Experience</a:t>
            </a:r>
            <a:endParaRPr lang="en-US"/>
          </a:p>
        </p:txBody>
      </p:sp>
      <p:sp>
        <p:nvSpPr>
          <p:cNvPr id="30" name="Shape 3">
            <a:extLst>
              <a:ext uri="{FF2B5EF4-FFF2-40B4-BE49-F238E27FC236}">
                <a16:creationId xmlns:a16="http://schemas.microsoft.com/office/drawing/2014/main" id="{34EE8E48-EE1E-98EA-E2A3-99F3F3E832C0}"/>
              </a:ext>
            </a:extLst>
          </p:cNvPr>
          <p:cNvSpPr/>
          <p:nvPr/>
        </p:nvSpPr>
        <p:spPr>
          <a:xfrm>
            <a:off x="9254613" y="2295597"/>
            <a:ext cx="2511406" cy="3149026"/>
          </a:xfrm>
          <a:prstGeom prst="rect">
            <a:avLst/>
          </a:prstGeom>
          <a:solidFill>
            <a:schemeClr val="bg1"/>
          </a:solidFill>
          <a:ln w="12700">
            <a:solidFill>
              <a:srgbClr val="3AA5FB"/>
            </a:solidFill>
            <a:prstDash val="solid"/>
          </a:ln>
        </p:spPr>
        <p:txBody>
          <a:bodyPr lIns="91440" tIns="45720" rIns="91440" bIns="45720" anchor="ctr"/>
          <a:lstStyle/>
          <a:p>
            <a:pPr algn="ctr"/>
            <a:endParaRPr lang="en-US" sz="2200" b="1">
              <a:solidFill>
                <a:srgbClr val="005A8D"/>
              </a:solidFill>
              <a:ea typeface="Calibri"/>
              <a:cs typeface="Calibri"/>
            </a:endParaRPr>
          </a:p>
        </p:txBody>
      </p:sp>
      <p:sp>
        <p:nvSpPr>
          <p:cNvPr id="31" name="Text 4">
            <a:extLst>
              <a:ext uri="{FF2B5EF4-FFF2-40B4-BE49-F238E27FC236}">
                <a16:creationId xmlns:a16="http://schemas.microsoft.com/office/drawing/2014/main" id="{F630C426-C6CE-3DD3-2145-752BABCEF0F0}"/>
              </a:ext>
            </a:extLst>
          </p:cNvPr>
          <p:cNvSpPr/>
          <p:nvPr/>
        </p:nvSpPr>
        <p:spPr>
          <a:xfrm>
            <a:off x="9473188" y="2489946"/>
            <a:ext cx="2071284" cy="658368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marL="0" indent="0" algn="ctr">
              <a:buNone/>
            </a:pPr>
            <a:r>
              <a:rPr lang="en-US" sz="3600" b="1">
                <a:solidFill>
                  <a:srgbClr val="73C0FF"/>
                </a:solidFill>
              </a:rPr>
              <a:t>4</a:t>
            </a:r>
            <a:endParaRPr lang="en-US" sz="3600">
              <a:solidFill>
                <a:srgbClr val="73C0FF"/>
              </a:solidFill>
            </a:endParaRPr>
          </a:p>
        </p:txBody>
      </p:sp>
      <p:sp>
        <p:nvSpPr>
          <p:cNvPr id="32" name="Text 5">
            <a:extLst>
              <a:ext uri="{FF2B5EF4-FFF2-40B4-BE49-F238E27FC236}">
                <a16:creationId xmlns:a16="http://schemas.microsoft.com/office/drawing/2014/main" id="{3AD61A26-DAAE-0B47-58DC-84604DAE2544}"/>
              </a:ext>
            </a:extLst>
          </p:cNvPr>
          <p:cNvSpPr/>
          <p:nvPr/>
        </p:nvSpPr>
        <p:spPr>
          <a:xfrm>
            <a:off x="9471074" y="3258042"/>
            <a:ext cx="2076908" cy="201168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algn="ctr"/>
            <a:r>
              <a:rPr lang="en-US" sz="2000" b="1">
                <a:solidFill>
                  <a:srgbClr val="005A8D"/>
                </a:solidFill>
                <a:latin typeface="Trebuchet MS"/>
                <a:ea typeface="Calibri"/>
                <a:cs typeface="Calibri"/>
              </a:rPr>
              <a:t>Prove with Data</a:t>
            </a:r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FA5695-653B-9BEB-1F77-7510B9277C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1">
            <a:extLst>
              <a:ext uri="{FF2B5EF4-FFF2-40B4-BE49-F238E27FC236}">
                <a16:creationId xmlns:a16="http://schemas.microsoft.com/office/drawing/2014/main" id="{CD6088C3-95FF-38EA-FFC5-6342422FFF71}"/>
              </a:ext>
            </a:extLst>
          </p:cNvPr>
          <p:cNvSpPr/>
          <p:nvPr/>
        </p:nvSpPr>
        <p:spPr>
          <a:xfrm>
            <a:off x="475488" y="749808"/>
            <a:ext cx="6583680" cy="242316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r>
              <a:rPr lang="en-US" sz="4000" b="1">
                <a:solidFill>
                  <a:srgbClr val="FFFFFF"/>
                </a:solidFill>
                <a:latin typeface="Trebuchet MS"/>
                <a:ea typeface="Calibri"/>
                <a:cs typeface="Calibri"/>
              </a:rPr>
              <a:t>Branded Calling ensures your connection</a:t>
            </a:r>
          </a:p>
        </p:txBody>
      </p:sp>
      <p:sp>
        <p:nvSpPr>
          <p:cNvPr id="6" name="Shape 2">
            <a:extLst>
              <a:ext uri="{FF2B5EF4-FFF2-40B4-BE49-F238E27FC236}">
                <a16:creationId xmlns:a16="http://schemas.microsoft.com/office/drawing/2014/main" id="{F5D896A1-5F49-69F3-9CCB-D84C876ADDD7}"/>
              </a:ext>
            </a:extLst>
          </p:cNvPr>
          <p:cNvSpPr/>
          <p:nvPr/>
        </p:nvSpPr>
        <p:spPr>
          <a:xfrm>
            <a:off x="1450139" y="2857962"/>
            <a:ext cx="3200400" cy="19163"/>
          </a:xfrm>
          <a:prstGeom prst="rect">
            <a:avLst/>
          </a:prstGeom>
          <a:solidFill>
            <a:srgbClr val="3AA5FB"/>
          </a:solidFill>
          <a:ln w="12700">
            <a:noFill/>
            <a:prstDash val="solid"/>
          </a:ln>
        </p:spPr>
        <p:txBody>
          <a:bodyPr/>
          <a:lstStyle/>
          <a:p>
            <a:endParaRPr lang="en-CA"/>
          </a:p>
        </p:txBody>
      </p:sp>
      <p:sp>
        <p:nvSpPr>
          <p:cNvPr id="7" name="Text 3">
            <a:extLst>
              <a:ext uri="{FF2B5EF4-FFF2-40B4-BE49-F238E27FC236}">
                <a16:creationId xmlns:a16="http://schemas.microsoft.com/office/drawing/2014/main" id="{84C51C6F-95DD-58E5-F570-A29F7603B03E}"/>
              </a:ext>
            </a:extLst>
          </p:cNvPr>
          <p:cNvSpPr/>
          <p:nvPr/>
        </p:nvSpPr>
        <p:spPr>
          <a:xfrm>
            <a:off x="475488" y="3686366"/>
            <a:ext cx="6217920" cy="224028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>
              <a:lnSpc>
                <a:spcPct val="150000"/>
              </a:lnSpc>
            </a:pPr>
            <a:r>
              <a:rPr lang="en-US" sz="3200" b="1">
                <a:solidFill>
                  <a:srgbClr val="73C0FF"/>
                </a:solidFill>
                <a:latin typeface="Trebuchet MS"/>
                <a:ea typeface="Calibri"/>
                <a:cs typeface="Calibri"/>
              </a:rPr>
              <a:t>Case Study over 3 months</a:t>
            </a:r>
            <a:endParaRPr lang="en-US" sz="3200">
              <a:solidFill>
                <a:srgbClr val="73C0FF"/>
              </a:solidFill>
              <a:latin typeface="Trebuchet MS"/>
              <a:ea typeface="Calibri"/>
              <a:cs typeface="Calibri"/>
            </a:endParaRPr>
          </a:p>
          <a:p>
            <a:pPr>
              <a:lnSpc>
                <a:spcPct val="150000"/>
              </a:lnSpc>
            </a:pPr>
            <a:r>
              <a:rPr lang="en-US" sz="2800" b="1">
                <a:solidFill>
                  <a:srgbClr val="73C0FF"/>
                </a:solidFill>
                <a:latin typeface="Calibri"/>
                <a:ea typeface="Calibri"/>
                <a:cs typeface="Calibri"/>
              </a:rPr>
              <a:t>Unbranded – 60% of call attempts were dropped</a:t>
            </a:r>
          </a:p>
          <a:p>
            <a:pPr>
              <a:lnSpc>
                <a:spcPct val="150000"/>
              </a:lnSpc>
            </a:pPr>
            <a:r>
              <a:rPr lang="en-US" sz="2800" b="1">
                <a:solidFill>
                  <a:srgbClr val="73C0FF"/>
                </a:solidFill>
                <a:latin typeface="Calibri"/>
                <a:ea typeface="Calibri"/>
                <a:cs typeface="Calibri"/>
              </a:rPr>
              <a:t>Branded – 41% were dropped</a:t>
            </a:r>
            <a:endParaRPr lang="en-US" sz="2800">
              <a:latin typeface="Calibri"/>
              <a:ea typeface="Calibri"/>
              <a:cs typeface="Calibri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3200" b="1" dirty="0">
              <a:solidFill>
                <a:srgbClr val="73C0FF"/>
              </a:solidFill>
              <a:latin typeface="Trebuchet MS"/>
              <a:ea typeface="Calibri"/>
              <a:cs typeface="Calibri"/>
            </a:endParaRPr>
          </a:p>
        </p:txBody>
      </p:sp>
      <p:sp>
        <p:nvSpPr>
          <p:cNvPr id="12" name="Text 8">
            <a:extLst>
              <a:ext uri="{FF2B5EF4-FFF2-40B4-BE49-F238E27FC236}">
                <a16:creationId xmlns:a16="http://schemas.microsoft.com/office/drawing/2014/main" id="{32DB1736-036B-FABE-5218-9948AEABFBAD}"/>
              </a:ext>
            </a:extLst>
          </p:cNvPr>
          <p:cNvSpPr/>
          <p:nvPr/>
        </p:nvSpPr>
        <p:spPr>
          <a:xfrm>
            <a:off x="7479792" y="1426169"/>
            <a:ext cx="4041648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>
                <a:solidFill>
                  <a:srgbClr val="160830"/>
                </a:solidFill>
              </a:rPr>
              <a:t>1. The Common String</a:t>
            </a:r>
            <a:endParaRPr lang="en-US" sz="1600"/>
          </a:p>
        </p:txBody>
      </p:sp>
      <p:sp>
        <p:nvSpPr>
          <p:cNvPr id="15" name="Text 11">
            <a:extLst>
              <a:ext uri="{FF2B5EF4-FFF2-40B4-BE49-F238E27FC236}">
                <a16:creationId xmlns:a16="http://schemas.microsoft.com/office/drawing/2014/main" id="{32D31D76-5485-DAB7-1AC3-1CC222EDAD6A}"/>
              </a:ext>
            </a:extLst>
          </p:cNvPr>
          <p:cNvSpPr/>
          <p:nvPr/>
        </p:nvSpPr>
        <p:spPr>
          <a:xfrm>
            <a:off x="7479792" y="3291545"/>
            <a:ext cx="4041648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>
                <a:solidFill>
                  <a:srgbClr val="160830"/>
                </a:solidFill>
              </a:rPr>
              <a:t>4. Data as Proof</a:t>
            </a:r>
            <a:endParaRPr lang="en-US" sz="1600"/>
          </a:p>
        </p:txBody>
      </p:sp>
      <p:sp>
        <p:nvSpPr>
          <p:cNvPr id="16" name="Text 12">
            <a:extLst>
              <a:ext uri="{FF2B5EF4-FFF2-40B4-BE49-F238E27FC236}">
                <a16:creationId xmlns:a16="http://schemas.microsoft.com/office/drawing/2014/main" id="{FB86D12D-FA25-5F24-657F-916F2210DFE8}"/>
              </a:ext>
            </a:extLst>
          </p:cNvPr>
          <p:cNvSpPr/>
          <p:nvPr/>
        </p:nvSpPr>
        <p:spPr>
          <a:xfrm>
            <a:off x="7479792" y="3913337"/>
            <a:ext cx="4041648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>
                <a:solidFill>
                  <a:srgbClr val="160830"/>
                </a:solidFill>
              </a:rPr>
              <a:t>5. AI Audit by Role</a:t>
            </a:r>
            <a:endParaRPr lang="en-US" sz="1600"/>
          </a:p>
        </p:txBody>
      </p:sp>
      <p:sp>
        <p:nvSpPr>
          <p:cNvPr id="17" name="Text 13">
            <a:extLst>
              <a:ext uri="{FF2B5EF4-FFF2-40B4-BE49-F238E27FC236}">
                <a16:creationId xmlns:a16="http://schemas.microsoft.com/office/drawing/2014/main" id="{0E9A88BF-2C39-9E8C-E8DF-ACCCB3D8F999}"/>
              </a:ext>
            </a:extLst>
          </p:cNvPr>
          <p:cNvSpPr/>
          <p:nvPr/>
        </p:nvSpPr>
        <p:spPr>
          <a:xfrm>
            <a:off x="7479792" y="4535129"/>
            <a:ext cx="4041648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>
                <a:solidFill>
                  <a:srgbClr val="160830"/>
                </a:solidFill>
              </a:rPr>
              <a:t>6. Team Alignment Check</a:t>
            </a:r>
            <a:endParaRPr lang="en-US" sz="1600"/>
          </a:p>
        </p:txBody>
      </p:sp>
      <p:pic>
        <p:nvPicPr>
          <p:cNvPr id="19" name="Image 1" descr="/home/claude/ge_cl_white_logo.png">
            <a:extLst>
              <a:ext uri="{FF2B5EF4-FFF2-40B4-BE49-F238E27FC236}">
                <a16:creationId xmlns:a16="http://schemas.microsoft.com/office/drawing/2014/main" id="{2D9FF5BB-DC59-DE4A-F068-2032BF6D01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472" y="201168"/>
            <a:ext cx="2377440" cy="329184"/>
          </a:xfrm>
          <a:prstGeom prst="rect">
            <a:avLst/>
          </a:prstGeom>
        </p:spPr>
      </p:pic>
      <p:sp>
        <p:nvSpPr>
          <p:cNvPr id="21" name="Text 0">
            <a:extLst>
              <a:ext uri="{FF2B5EF4-FFF2-40B4-BE49-F238E27FC236}">
                <a16:creationId xmlns:a16="http://schemas.microsoft.com/office/drawing/2014/main" id="{DE50626A-4E41-8A4D-DEF1-AEE3F73B7CA8}"/>
              </a:ext>
            </a:extLst>
          </p:cNvPr>
          <p:cNvSpPr/>
          <p:nvPr/>
        </p:nvSpPr>
        <p:spPr>
          <a:xfrm>
            <a:off x="365760" y="237744"/>
            <a:ext cx="11457432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100" b="1" kern="0" spc="50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NWCCF 2026</a:t>
            </a:r>
            <a:endParaRPr lang="en-US" sz="110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3E2A4A7-37FF-B698-4D8F-3D2CA766921F}"/>
              </a:ext>
            </a:extLst>
          </p:cNvPr>
          <p:cNvSpPr/>
          <p:nvPr/>
        </p:nvSpPr>
        <p:spPr>
          <a:xfrm>
            <a:off x="0" y="-1"/>
            <a:ext cx="12191999" cy="585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cellphone with a phone call&#10;&#10;AI-generated content may be incorrect.">
            <a:extLst>
              <a:ext uri="{FF2B5EF4-FFF2-40B4-BE49-F238E27FC236}">
                <a16:creationId xmlns:a16="http://schemas.microsoft.com/office/drawing/2014/main" id="{7EB95BE8-3F67-B151-5E69-32EE34075D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0129" y="914622"/>
            <a:ext cx="2741206" cy="5294570"/>
          </a:xfrm>
          <a:prstGeom prst="rect">
            <a:avLst/>
          </a:prstGeom>
        </p:spPr>
      </p:pic>
      <p:sp>
        <p:nvSpPr>
          <p:cNvPr id="9" name="Text 26">
            <a:extLst>
              <a:ext uri="{FF2B5EF4-FFF2-40B4-BE49-F238E27FC236}">
                <a16:creationId xmlns:a16="http://schemas.microsoft.com/office/drawing/2014/main" id="{7841CA15-F3F8-6B5E-41F8-348F53C256E4}"/>
              </a:ext>
            </a:extLst>
          </p:cNvPr>
          <p:cNvSpPr/>
          <p:nvPr/>
        </p:nvSpPr>
        <p:spPr>
          <a:xfrm>
            <a:off x="475488" y="6306638"/>
            <a:ext cx="5486400" cy="292608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r>
              <a:rPr lang="en-US" sz="2000" i="1" dirty="0">
                <a:solidFill>
                  <a:schemeClr val="bg1"/>
                </a:solidFill>
              </a:rPr>
              <a:t>Source: </a:t>
            </a:r>
            <a:r>
              <a:rPr lang="en-US" sz="2000" i="1" dirty="0" err="1">
                <a:solidFill>
                  <a:schemeClr val="bg1"/>
                </a:solidFill>
              </a:rPr>
              <a:t>CampusLogin</a:t>
            </a:r>
            <a:r>
              <a:rPr lang="en-US" sz="2000" i="1" dirty="0">
                <a:solidFill>
                  <a:schemeClr val="bg1"/>
                </a:solidFill>
              </a:rPr>
              <a:t> beta clients</a:t>
            </a:r>
            <a:endParaRPr lang="en-US" sz="2000" i="1" dirty="0">
              <a:solidFill>
                <a:schemeClr val="bg1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008735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1302</Words>
  <Application>Microsoft Office PowerPoint</Application>
  <PresentationFormat>Widescreen</PresentationFormat>
  <Paragraphs>267</Paragraphs>
  <Slides>21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Michael Katz</cp:lastModifiedBy>
  <cp:revision>176</cp:revision>
  <dcterms:created xsi:type="dcterms:W3CDTF">2026-05-05T02:32:46Z</dcterms:created>
  <dcterms:modified xsi:type="dcterms:W3CDTF">2026-05-07T17:36:56Z</dcterms:modified>
</cp:coreProperties>
</file>